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1"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8EBE2F3-A74B-4B81-AC88-97E31787B668}" type="datetimeFigureOut">
              <a:rPr lang="en-GB" smtClean="0"/>
              <a:t>17/02/2025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4479C-C29C-48CB-8CE6-DBF470587082}" type="slidenum">
              <a:rPr lang="en-GB" smtClean="0"/>
              <a:t>‹#›</a:t>
            </a:fld>
            <a:endParaRPr lang="en-GB"/>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61233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28EBE2F3-A74B-4B81-AC88-97E31787B668}" type="datetimeFigureOut">
              <a:rPr lang="en-GB" smtClean="0"/>
              <a:t>17/02/2025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6B4479C-C29C-48CB-8CE6-DBF470587082}" type="slidenum">
              <a:rPr lang="en-GB" smtClean="0"/>
              <a:t>‹#›</a:t>
            </a:fld>
            <a:endParaRPr lang="en-GB"/>
          </a:p>
        </p:txBody>
      </p:sp>
    </p:spTree>
    <p:extLst>
      <p:ext uri="{BB962C8B-B14F-4D97-AF65-F5344CB8AC3E}">
        <p14:creationId xmlns:p14="http://schemas.microsoft.com/office/powerpoint/2010/main" val="231865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EBE2F3-A74B-4B81-AC88-97E31787B668}" type="datetimeFigureOut">
              <a:rPr lang="en-GB" smtClean="0"/>
              <a:t>17/02/2025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4479C-C29C-48CB-8CE6-DBF470587082}" type="slidenum">
              <a:rPr lang="en-GB" smtClean="0"/>
              <a:t>‹#›</a:t>
            </a:fld>
            <a:endParaRPr lang="en-GB"/>
          </a:p>
        </p:txBody>
      </p:sp>
    </p:spTree>
    <p:extLst>
      <p:ext uri="{BB962C8B-B14F-4D97-AF65-F5344CB8AC3E}">
        <p14:creationId xmlns:p14="http://schemas.microsoft.com/office/powerpoint/2010/main" val="3950672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EBE2F3-A74B-4B81-AC88-97E31787B668}" type="datetimeFigureOut">
              <a:rPr lang="en-GB" smtClean="0"/>
              <a:t>17/02/2025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4479C-C29C-48CB-8CE6-DBF470587082}" type="slidenum">
              <a:rPr lang="en-GB" smtClean="0"/>
              <a:t>‹#›</a:t>
            </a:fld>
            <a:endParaRPr lang="en-GB"/>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355879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EBE2F3-A74B-4B81-AC88-97E31787B668}" type="datetimeFigureOut">
              <a:rPr lang="en-GB" smtClean="0"/>
              <a:t>17/02/2025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4479C-C29C-48CB-8CE6-DBF470587082}" type="slidenum">
              <a:rPr lang="en-GB" smtClean="0"/>
              <a:t>‹#›</a:t>
            </a:fld>
            <a:endParaRPr lang="en-GB"/>
          </a:p>
        </p:txBody>
      </p:sp>
    </p:spTree>
    <p:extLst>
      <p:ext uri="{BB962C8B-B14F-4D97-AF65-F5344CB8AC3E}">
        <p14:creationId xmlns:p14="http://schemas.microsoft.com/office/powerpoint/2010/main" val="15320792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EBE2F3-A74B-4B81-AC88-97E31787B668}" type="datetimeFigureOut">
              <a:rPr lang="en-GB" smtClean="0"/>
              <a:t>17/02/2025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4479C-C29C-48CB-8CE6-DBF470587082}" type="slidenum">
              <a:rPr lang="en-GB" smtClean="0"/>
              <a:t>‹#›</a:t>
            </a:fld>
            <a:endParaRPr lang="en-GB"/>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755565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EBE2F3-A74B-4B81-AC88-97E31787B668}" type="datetimeFigureOut">
              <a:rPr lang="en-GB" smtClean="0"/>
              <a:t>17/02/2025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4479C-C29C-48CB-8CE6-DBF470587082}" type="slidenum">
              <a:rPr lang="en-GB" smtClean="0"/>
              <a:t>‹#›</a:t>
            </a:fld>
            <a:endParaRPr lang="en-GB"/>
          </a:p>
        </p:txBody>
      </p:sp>
    </p:spTree>
    <p:extLst>
      <p:ext uri="{BB962C8B-B14F-4D97-AF65-F5344CB8AC3E}">
        <p14:creationId xmlns:p14="http://schemas.microsoft.com/office/powerpoint/2010/main" val="4964330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EBE2F3-A74B-4B81-AC88-97E31787B668}" type="datetimeFigureOut">
              <a:rPr lang="en-GB" smtClean="0"/>
              <a:t>17/02/2025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4479C-C29C-48CB-8CE6-DBF470587082}" type="slidenum">
              <a:rPr lang="en-GB" smtClean="0"/>
              <a:t>‹#›</a:t>
            </a:fld>
            <a:endParaRPr lang="en-GB"/>
          </a:p>
        </p:txBody>
      </p:sp>
    </p:spTree>
    <p:extLst>
      <p:ext uri="{BB962C8B-B14F-4D97-AF65-F5344CB8AC3E}">
        <p14:creationId xmlns:p14="http://schemas.microsoft.com/office/powerpoint/2010/main" val="26066523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EBE2F3-A74B-4B81-AC88-97E31787B668}" type="datetimeFigureOut">
              <a:rPr lang="en-GB" smtClean="0"/>
              <a:t>17/02/2025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4479C-C29C-48CB-8CE6-DBF470587082}" type="slidenum">
              <a:rPr lang="en-GB" smtClean="0"/>
              <a:t>‹#›</a:t>
            </a:fld>
            <a:endParaRPr lang="en-GB"/>
          </a:p>
        </p:txBody>
      </p:sp>
    </p:spTree>
    <p:extLst>
      <p:ext uri="{BB962C8B-B14F-4D97-AF65-F5344CB8AC3E}">
        <p14:creationId xmlns:p14="http://schemas.microsoft.com/office/powerpoint/2010/main" val="21152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EBE2F3-A74B-4B81-AC88-97E31787B668}" type="datetimeFigureOut">
              <a:rPr lang="en-GB" smtClean="0"/>
              <a:t>17/02/2025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4479C-C29C-48CB-8CE6-DBF470587082}" type="slidenum">
              <a:rPr lang="en-GB" smtClean="0"/>
              <a:t>‹#›</a:t>
            </a:fld>
            <a:endParaRPr lang="en-GB"/>
          </a:p>
        </p:txBody>
      </p:sp>
    </p:spTree>
    <p:extLst>
      <p:ext uri="{BB962C8B-B14F-4D97-AF65-F5344CB8AC3E}">
        <p14:creationId xmlns:p14="http://schemas.microsoft.com/office/powerpoint/2010/main" val="605601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EBE2F3-A74B-4B81-AC88-97E31787B668}" type="datetimeFigureOut">
              <a:rPr lang="en-GB" smtClean="0"/>
              <a:t>17/02/2025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4479C-C29C-48CB-8CE6-DBF470587082}" type="slidenum">
              <a:rPr lang="en-GB" smtClean="0"/>
              <a:t>‹#›</a:t>
            </a:fld>
            <a:endParaRPr lang="en-GB"/>
          </a:p>
        </p:txBody>
      </p:sp>
    </p:spTree>
    <p:extLst>
      <p:ext uri="{BB962C8B-B14F-4D97-AF65-F5344CB8AC3E}">
        <p14:creationId xmlns:p14="http://schemas.microsoft.com/office/powerpoint/2010/main" val="2625582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8EBE2F3-A74B-4B81-AC88-97E31787B668}" type="datetimeFigureOut">
              <a:rPr lang="en-GB" smtClean="0"/>
              <a:t>17/02/2025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B4479C-C29C-48CB-8CE6-DBF470587082}" type="slidenum">
              <a:rPr lang="en-GB" smtClean="0"/>
              <a:t>‹#›</a:t>
            </a:fld>
            <a:endParaRPr lang="en-GB"/>
          </a:p>
        </p:txBody>
      </p:sp>
    </p:spTree>
    <p:extLst>
      <p:ext uri="{BB962C8B-B14F-4D97-AF65-F5344CB8AC3E}">
        <p14:creationId xmlns:p14="http://schemas.microsoft.com/office/powerpoint/2010/main" val="1286631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8EBE2F3-A74B-4B81-AC88-97E31787B668}" type="datetimeFigureOut">
              <a:rPr lang="en-GB" smtClean="0"/>
              <a:t>17/02/2025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6B4479C-C29C-48CB-8CE6-DBF470587082}" type="slidenum">
              <a:rPr lang="en-GB" smtClean="0"/>
              <a:t>‹#›</a:t>
            </a:fld>
            <a:endParaRPr lang="en-GB"/>
          </a:p>
        </p:txBody>
      </p:sp>
    </p:spTree>
    <p:extLst>
      <p:ext uri="{BB962C8B-B14F-4D97-AF65-F5344CB8AC3E}">
        <p14:creationId xmlns:p14="http://schemas.microsoft.com/office/powerpoint/2010/main" val="4111356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8EBE2F3-A74B-4B81-AC88-97E31787B668}" type="datetimeFigureOut">
              <a:rPr lang="en-GB" smtClean="0"/>
              <a:t>17/02/2025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6B4479C-C29C-48CB-8CE6-DBF470587082}" type="slidenum">
              <a:rPr lang="en-GB" smtClean="0"/>
              <a:t>‹#›</a:t>
            </a:fld>
            <a:endParaRPr lang="en-GB"/>
          </a:p>
        </p:txBody>
      </p:sp>
    </p:spTree>
    <p:extLst>
      <p:ext uri="{BB962C8B-B14F-4D97-AF65-F5344CB8AC3E}">
        <p14:creationId xmlns:p14="http://schemas.microsoft.com/office/powerpoint/2010/main" val="1986804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BE2F3-A74B-4B81-AC88-97E31787B668}" type="datetimeFigureOut">
              <a:rPr lang="en-GB" smtClean="0"/>
              <a:t>17/02/2025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6B4479C-C29C-48CB-8CE6-DBF470587082}" type="slidenum">
              <a:rPr lang="en-GB" smtClean="0"/>
              <a:t>‹#›</a:t>
            </a:fld>
            <a:endParaRPr lang="en-GB"/>
          </a:p>
        </p:txBody>
      </p:sp>
    </p:spTree>
    <p:extLst>
      <p:ext uri="{BB962C8B-B14F-4D97-AF65-F5344CB8AC3E}">
        <p14:creationId xmlns:p14="http://schemas.microsoft.com/office/powerpoint/2010/main" val="372323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EBE2F3-A74B-4B81-AC88-97E31787B668}" type="datetimeFigureOut">
              <a:rPr lang="en-GB" smtClean="0"/>
              <a:t>17/02/2025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B4479C-C29C-48CB-8CE6-DBF470587082}" type="slidenum">
              <a:rPr lang="en-GB" smtClean="0"/>
              <a:t>‹#›</a:t>
            </a:fld>
            <a:endParaRPr lang="en-GB"/>
          </a:p>
        </p:txBody>
      </p:sp>
    </p:spTree>
    <p:extLst>
      <p:ext uri="{BB962C8B-B14F-4D97-AF65-F5344CB8AC3E}">
        <p14:creationId xmlns:p14="http://schemas.microsoft.com/office/powerpoint/2010/main" val="2338827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EBE2F3-A74B-4B81-AC88-97E31787B668}" type="datetimeFigureOut">
              <a:rPr lang="en-GB" smtClean="0"/>
              <a:t>17/02/2025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B4479C-C29C-48CB-8CE6-DBF470587082}" type="slidenum">
              <a:rPr lang="en-GB" smtClean="0"/>
              <a:t>‹#›</a:t>
            </a:fld>
            <a:endParaRPr lang="en-GB"/>
          </a:p>
        </p:txBody>
      </p:sp>
    </p:spTree>
    <p:extLst>
      <p:ext uri="{BB962C8B-B14F-4D97-AF65-F5344CB8AC3E}">
        <p14:creationId xmlns:p14="http://schemas.microsoft.com/office/powerpoint/2010/main" val="552600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28EBE2F3-A74B-4B81-AC88-97E31787B668}" type="datetimeFigureOut">
              <a:rPr lang="en-GB" smtClean="0"/>
              <a:t>17/02/2025</a:t>
            </a:fld>
            <a:endParaRPr lang="en-GB"/>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6B4479C-C29C-48CB-8CE6-DBF470587082}" type="slidenum">
              <a:rPr lang="en-GB" smtClean="0"/>
              <a:t>‹#›</a:t>
            </a:fld>
            <a:endParaRPr lang="en-GB"/>
          </a:p>
        </p:txBody>
      </p:sp>
    </p:spTree>
    <p:extLst>
      <p:ext uri="{BB962C8B-B14F-4D97-AF65-F5344CB8AC3E}">
        <p14:creationId xmlns:p14="http://schemas.microsoft.com/office/powerpoint/2010/main" val="126246879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hyperlink" Target="https://www.oxfordreadingbuddy.com/uk" TargetMode="External"/><Relationship Id="rId2" Type="http://schemas.openxmlformats.org/officeDocument/2006/relationships/image" Target="../media/image1.png"/><Relationship Id="rId1" Type="http://schemas.openxmlformats.org/officeDocument/2006/relationships/slideLayout" Target="../slideLayouts/slideLayout8.xml"/><Relationship Id="rId4" Type="http://schemas.openxmlformats.org/officeDocument/2006/relationships/hyperlink" Target="https://ictgames.com/phonicsPo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ictgames.com/mobilePage/literacy.htmlt" TargetMode="External"/><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youtube.com/watch?v=p_6Jb0-3qz8&amp;list=PLDe74j1F52zSCiOMSn3zQDSzgu9TrbQ1c&amp;index=2" TargetMode="Externa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youtube.com/watch?v=4XtDTwfjXM4&amp;list=PLDe74j1F52zSCiOMSn3zQDSzgu9TrbQ1c&amp;index=4" TargetMode="Externa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1" cy="2479675"/>
          </a:xfrm>
          <a:solidFill>
            <a:srgbClr val="0070C0"/>
          </a:solidFill>
        </p:spPr>
        <p:txBody>
          <a:bodyPr>
            <a:normAutofit/>
          </a:bodyPr>
          <a:lstStyle/>
          <a:p>
            <a:r>
              <a:rPr lang="en-GB" dirty="0" smtClean="0">
                <a:latin typeface="Comic Sans MS" panose="030F0702030302020204" pitchFamily="66" charset="0"/>
              </a:rPr>
              <a:t>Year 1 Phonics Screening Check Information Evening</a:t>
            </a:r>
            <a:endParaRPr lang="en-GB" dirty="0">
              <a:latin typeface="Comic Sans MS" panose="030F0702030302020204" pitchFamily="66" charset="0"/>
            </a:endParaRPr>
          </a:p>
        </p:txBody>
      </p:sp>
      <p:sp>
        <p:nvSpPr>
          <p:cNvPr id="3" name="Subtitle 2"/>
          <p:cNvSpPr>
            <a:spLocks noGrp="1"/>
          </p:cNvSpPr>
          <p:nvPr>
            <p:ph type="subTitle" idx="1"/>
          </p:nvPr>
        </p:nvSpPr>
        <p:spPr>
          <a:xfrm>
            <a:off x="740483" y="2971271"/>
            <a:ext cx="6400800" cy="1947333"/>
          </a:xfrm>
        </p:spPr>
        <p:txBody>
          <a:bodyPr>
            <a:noAutofit/>
          </a:bodyPr>
          <a:lstStyle/>
          <a:p>
            <a:endParaRPr lang="en-GB" sz="2800" dirty="0" smtClean="0">
              <a:latin typeface="Comic Sans MS" panose="030F0702030302020204" pitchFamily="66" charset="0"/>
            </a:endParaRPr>
          </a:p>
          <a:p>
            <a:r>
              <a:rPr lang="en-GB" sz="2800" b="1" dirty="0" smtClean="0">
                <a:solidFill>
                  <a:schemeClr val="bg1"/>
                </a:solidFill>
                <a:latin typeface="Comic Sans MS" panose="030F0702030302020204" pitchFamily="66" charset="0"/>
              </a:rPr>
              <a:t>Thursday 19</a:t>
            </a:r>
            <a:r>
              <a:rPr lang="en-GB" sz="2800" b="1" baseline="30000" dirty="0" smtClean="0">
                <a:solidFill>
                  <a:schemeClr val="bg1"/>
                </a:solidFill>
                <a:latin typeface="Comic Sans MS" panose="030F0702030302020204" pitchFamily="66" charset="0"/>
              </a:rPr>
              <a:t>th</a:t>
            </a:r>
            <a:r>
              <a:rPr lang="en-GB" sz="2800" b="1" dirty="0" smtClean="0">
                <a:solidFill>
                  <a:schemeClr val="bg1"/>
                </a:solidFill>
                <a:latin typeface="Comic Sans MS" panose="030F0702030302020204" pitchFamily="66" charset="0"/>
              </a:rPr>
              <a:t> September</a:t>
            </a:r>
          </a:p>
          <a:p>
            <a:endParaRPr lang="en-GB" sz="2800" b="1" dirty="0">
              <a:solidFill>
                <a:schemeClr val="bg1"/>
              </a:solidFill>
              <a:latin typeface="Comic Sans MS" panose="030F0702030302020204" pitchFamily="66" charset="0"/>
            </a:endParaRPr>
          </a:p>
          <a:p>
            <a:r>
              <a:rPr lang="en-GB" sz="2800" b="1" dirty="0" smtClean="0">
                <a:solidFill>
                  <a:schemeClr val="bg1"/>
                </a:solidFill>
                <a:latin typeface="Comic Sans MS" panose="030F0702030302020204" pitchFamily="66" charset="0"/>
              </a:rPr>
              <a:t>Mrs </a:t>
            </a:r>
            <a:r>
              <a:rPr lang="en-GB" sz="2800" b="1" dirty="0" err="1" smtClean="0">
                <a:solidFill>
                  <a:schemeClr val="bg1"/>
                </a:solidFill>
                <a:latin typeface="Comic Sans MS" panose="030F0702030302020204" pitchFamily="66" charset="0"/>
              </a:rPr>
              <a:t>Sinnett</a:t>
            </a:r>
            <a:endParaRPr lang="en-GB" sz="2800" b="1" dirty="0" smtClean="0">
              <a:solidFill>
                <a:schemeClr val="bg1"/>
              </a:solidFill>
              <a:latin typeface="Comic Sans MS" panose="030F0702030302020204" pitchFamily="66" charset="0"/>
            </a:endParaRPr>
          </a:p>
          <a:p>
            <a:r>
              <a:rPr lang="en-GB" sz="2800" b="1" dirty="0" smtClean="0">
                <a:solidFill>
                  <a:schemeClr val="bg1"/>
                </a:solidFill>
                <a:latin typeface="Comic Sans MS" panose="030F0702030302020204" pitchFamily="66" charset="0"/>
              </a:rPr>
              <a:t>Mrs Burton</a:t>
            </a:r>
            <a:endParaRPr lang="en-GB" sz="2800" b="1" dirty="0">
              <a:solidFill>
                <a:schemeClr val="bg1"/>
              </a:solidFill>
              <a:latin typeface="Comic Sans MS" panose="030F0702030302020204" pitchFamily="66" charset="0"/>
            </a:endParaRPr>
          </a:p>
        </p:txBody>
      </p:sp>
      <p:pic>
        <p:nvPicPr>
          <p:cNvPr id="4" name="Picture 3"/>
          <p:cNvPicPr>
            <a:picLocks noChangeAspect="1"/>
          </p:cNvPicPr>
          <p:nvPr/>
        </p:nvPicPr>
        <p:blipFill>
          <a:blip r:embed="rId2"/>
          <a:stretch>
            <a:fillRect/>
          </a:stretch>
        </p:blipFill>
        <p:spPr>
          <a:xfrm>
            <a:off x="10515600" y="5410200"/>
            <a:ext cx="1676400" cy="1447800"/>
          </a:xfrm>
          <a:prstGeom prst="rect">
            <a:avLst/>
          </a:prstGeom>
        </p:spPr>
      </p:pic>
    </p:spTree>
    <p:extLst>
      <p:ext uri="{BB962C8B-B14F-4D97-AF65-F5344CB8AC3E}">
        <p14:creationId xmlns:p14="http://schemas.microsoft.com/office/powerpoint/2010/main" val="30373366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911" y="-341923"/>
            <a:ext cx="11986089" cy="2055446"/>
          </a:xfrm>
        </p:spPr>
        <p:txBody>
          <a:bodyPr>
            <a:normAutofit/>
          </a:bodyPr>
          <a:lstStyle/>
          <a:p>
            <a:pPr marL="0" indent="0">
              <a:buNone/>
            </a:pPr>
            <a:r>
              <a:rPr lang="en-GB" sz="4000" b="1" dirty="0" smtClean="0">
                <a:solidFill>
                  <a:schemeClr val="bg1"/>
                </a:solidFill>
                <a:latin typeface="Comic Sans MS" panose="030F0702030302020204" pitchFamily="66" charset="0"/>
              </a:rPr>
              <a:t>When is the phonics screen?</a:t>
            </a:r>
            <a:endParaRPr lang="en-GB" sz="4000" b="1" dirty="0">
              <a:solidFill>
                <a:schemeClr val="bg1"/>
              </a:solidFill>
              <a:latin typeface="Comic Sans MS" panose="030F0702030302020204" pitchFamily="66" charset="0"/>
            </a:endParaRPr>
          </a:p>
        </p:txBody>
      </p:sp>
      <p:pic>
        <p:nvPicPr>
          <p:cNvPr id="8" name="Picture 7"/>
          <p:cNvPicPr>
            <a:picLocks noChangeAspect="1"/>
          </p:cNvPicPr>
          <p:nvPr/>
        </p:nvPicPr>
        <p:blipFill>
          <a:blip r:embed="rId2"/>
          <a:stretch>
            <a:fillRect/>
          </a:stretch>
        </p:blipFill>
        <p:spPr>
          <a:xfrm>
            <a:off x="0" y="5410200"/>
            <a:ext cx="1676400" cy="1447800"/>
          </a:xfrm>
          <a:prstGeom prst="rect">
            <a:avLst/>
          </a:prstGeom>
        </p:spPr>
      </p:pic>
      <p:sp>
        <p:nvSpPr>
          <p:cNvPr id="2" name="TextBox 1"/>
          <p:cNvSpPr txBox="1"/>
          <p:nvPr/>
        </p:nvSpPr>
        <p:spPr>
          <a:xfrm>
            <a:off x="205911" y="1301146"/>
            <a:ext cx="11573713" cy="2939266"/>
          </a:xfrm>
          <a:prstGeom prst="rect">
            <a:avLst/>
          </a:prstGeom>
          <a:noFill/>
        </p:spPr>
        <p:txBody>
          <a:bodyPr wrap="square" rtlCol="0">
            <a:spAutoFit/>
          </a:bodyPr>
          <a:lstStyle/>
          <a:p>
            <a:r>
              <a:rPr lang="en-GB" sz="3500" dirty="0" smtClean="0">
                <a:solidFill>
                  <a:schemeClr val="bg1"/>
                </a:solidFill>
                <a:latin typeface="Comic Sans MS" panose="030F0702030302020204" pitchFamily="66" charset="0"/>
              </a:rPr>
              <a:t>Schools across the country will administer the Year 1 Phonics Screening Check the week beginning:</a:t>
            </a:r>
          </a:p>
          <a:p>
            <a:endParaRPr lang="en-GB" sz="3500" dirty="0">
              <a:solidFill>
                <a:schemeClr val="bg1"/>
              </a:solidFill>
              <a:latin typeface="Comic Sans MS" panose="030F0702030302020204" pitchFamily="66" charset="0"/>
            </a:endParaRPr>
          </a:p>
          <a:p>
            <a:r>
              <a:rPr lang="en-GB" sz="8000" b="1" u="sng" dirty="0" smtClean="0">
                <a:latin typeface="Comic Sans MS" panose="030F0702030302020204" pitchFamily="66" charset="0"/>
              </a:rPr>
              <a:t>Monday 9</a:t>
            </a:r>
            <a:r>
              <a:rPr lang="en-GB" sz="8000" b="1" u="sng" baseline="30000" dirty="0" smtClean="0">
                <a:latin typeface="Comic Sans MS" panose="030F0702030302020204" pitchFamily="66" charset="0"/>
              </a:rPr>
              <a:t>th</a:t>
            </a:r>
            <a:r>
              <a:rPr lang="en-GB" sz="8000" b="1" u="sng" dirty="0" smtClean="0">
                <a:latin typeface="Comic Sans MS" panose="030F0702030302020204" pitchFamily="66" charset="0"/>
              </a:rPr>
              <a:t> June 2025</a:t>
            </a:r>
            <a:r>
              <a:rPr lang="en-GB" sz="3500" dirty="0" smtClean="0">
                <a:solidFill>
                  <a:schemeClr val="bg1"/>
                </a:solidFill>
                <a:latin typeface="Comic Sans MS" panose="030F0702030302020204" pitchFamily="66" charset="0"/>
              </a:rPr>
              <a:t> </a:t>
            </a:r>
            <a:endParaRPr lang="en-GB" sz="4000" dirty="0">
              <a:solidFill>
                <a:schemeClr val="bg1"/>
              </a:solidFill>
              <a:latin typeface="Comic Sans MS" panose="030F0702030302020204" pitchFamily="66" charset="0"/>
            </a:endParaRPr>
          </a:p>
        </p:txBody>
      </p:sp>
      <p:sp>
        <p:nvSpPr>
          <p:cNvPr id="4" name="TextBox 3"/>
          <p:cNvSpPr txBox="1"/>
          <p:nvPr/>
        </p:nvSpPr>
        <p:spPr>
          <a:xfrm>
            <a:off x="1676400" y="4713930"/>
            <a:ext cx="10515600" cy="1169551"/>
          </a:xfrm>
          <a:prstGeom prst="rect">
            <a:avLst/>
          </a:prstGeom>
          <a:noFill/>
        </p:spPr>
        <p:txBody>
          <a:bodyPr wrap="square" rtlCol="0">
            <a:spAutoFit/>
          </a:bodyPr>
          <a:lstStyle/>
          <a:p>
            <a:r>
              <a:rPr lang="en-GB" sz="3500" dirty="0" smtClean="0">
                <a:solidFill>
                  <a:schemeClr val="bg1"/>
                </a:solidFill>
                <a:latin typeface="Comic Sans MS" panose="030F0702030302020204" pitchFamily="66" charset="0"/>
              </a:rPr>
              <a:t>Please ensure your child is at school every day that week. </a:t>
            </a:r>
            <a:endParaRPr lang="en-GB" sz="35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2212691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911" y="-341923"/>
            <a:ext cx="11986089" cy="2055446"/>
          </a:xfrm>
        </p:spPr>
        <p:txBody>
          <a:bodyPr>
            <a:normAutofit/>
          </a:bodyPr>
          <a:lstStyle/>
          <a:p>
            <a:pPr marL="0" indent="0">
              <a:buNone/>
            </a:pPr>
            <a:r>
              <a:rPr lang="en-GB" sz="4000" b="1" dirty="0" smtClean="0">
                <a:solidFill>
                  <a:schemeClr val="bg1"/>
                </a:solidFill>
                <a:latin typeface="Comic Sans MS" panose="030F0702030302020204" pitchFamily="66" charset="0"/>
              </a:rPr>
              <a:t>How can I help my child at home?</a:t>
            </a:r>
            <a:endParaRPr lang="en-GB" sz="4000" b="1" dirty="0">
              <a:solidFill>
                <a:schemeClr val="bg1"/>
              </a:solidFill>
              <a:latin typeface="Comic Sans MS" panose="030F0702030302020204" pitchFamily="66" charset="0"/>
            </a:endParaRPr>
          </a:p>
        </p:txBody>
      </p:sp>
      <p:pic>
        <p:nvPicPr>
          <p:cNvPr id="8" name="Picture 7"/>
          <p:cNvPicPr>
            <a:picLocks noChangeAspect="1"/>
          </p:cNvPicPr>
          <p:nvPr/>
        </p:nvPicPr>
        <p:blipFill>
          <a:blip r:embed="rId2"/>
          <a:stretch>
            <a:fillRect/>
          </a:stretch>
        </p:blipFill>
        <p:spPr>
          <a:xfrm>
            <a:off x="0" y="5410200"/>
            <a:ext cx="1676400" cy="1447800"/>
          </a:xfrm>
          <a:prstGeom prst="rect">
            <a:avLst/>
          </a:prstGeom>
        </p:spPr>
      </p:pic>
      <p:sp>
        <p:nvSpPr>
          <p:cNvPr id="2" name="TextBox 1"/>
          <p:cNvSpPr txBox="1"/>
          <p:nvPr/>
        </p:nvSpPr>
        <p:spPr>
          <a:xfrm>
            <a:off x="205911" y="1368361"/>
            <a:ext cx="5737686" cy="3323987"/>
          </a:xfrm>
          <a:prstGeom prst="rect">
            <a:avLst/>
          </a:prstGeom>
          <a:noFill/>
        </p:spPr>
        <p:txBody>
          <a:bodyPr wrap="square" rtlCol="0">
            <a:spAutoFit/>
          </a:bodyPr>
          <a:lstStyle/>
          <a:p>
            <a:r>
              <a:rPr lang="en-GB" sz="3500" dirty="0" smtClean="0">
                <a:solidFill>
                  <a:schemeClr val="bg1"/>
                </a:solidFill>
                <a:latin typeface="Comic Sans MS" panose="030F0702030302020204" pitchFamily="66" charset="0"/>
              </a:rPr>
              <a:t>You can help your child prepare for their Phonics Screening Check by going over the phonics they have learned in Reception and Year 1. </a:t>
            </a:r>
            <a:endParaRPr lang="en-GB" sz="4000" dirty="0">
              <a:solidFill>
                <a:schemeClr val="bg1"/>
              </a:solidFill>
              <a:latin typeface="Comic Sans MS" panose="030F0702030302020204" pitchFamily="66" charset="0"/>
            </a:endParaRPr>
          </a:p>
        </p:txBody>
      </p:sp>
      <p:sp>
        <p:nvSpPr>
          <p:cNvPr id="6" name="TextBox 5"/>
          <p:cNvSpPr txBox="1"/>
          <p:nvPr/>
        </p:nvSpPr>
        <p:spPr>
          <a:xfrm>
            <a:off x="1676400" y="4964549"/>
            <a:ext cx="4401667" cy="1169551"/>
          </a:xfrm>
          <a:prstGeom prst="rect">
            <a:avLst/>
          </a:prstGeom>
          <a:noFill/>
        </p:spPr>
        <p:txBody>
          <a:bodyPr wrap="square" rtlCol="0">
            <a:spAutoFit/>
          </a:bodyPr>
          <a:lstStyle/>
          <a:p>
            <a:r>
              <a:rPr lang="en-GB" sz="3500" dirty="0" smtClean="0">
                <a:solidFill>
                  <a:schemeClr val="bg1"/>
                </a:solidFill>
                <a:latin typeface="Comic Sans MS" panose="030F0702030302020204" pitchFamily="66" charset="0"/>
              </a:rPr>
              <a:t>Read with your child ever night. </a:t>
            </a:r>
            <a:endParaRPr lang="en-GB" sz="4000" dirty="0">
              <a:solidFill>
                <a:schemeClr val="bg1"/>
              </a:solidFill>
              <a:latin typeface="Comic Sans MS" panose="030F0702030302020204" pitchFamily="66" charset="0"/>
            </a:endParaRPr>
          </a:p>
        </p:txBody>
      </p:sp>
      <p:pic>
        <p:nvPicPr>
          <p:cNvPr id="3074" name="Picture 2" descr="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49787" y="1048480"/>
            <a:ext cx="5836023" cy="575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043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911" y="-341923"/>
            <a:ext cx="11986089" cy="2055446"/>
          </a:xfrm>
        </p:spPr>
        <p:txBody>
          <a:bodyPr>
            <a:normAutofit/>
          </a:bodyPr>
          <a:lstStyle/>
          <a:p>
            <a:pPr marL="0" indent="0">
              <a:buNone/>
            </a:pPr>
            <a:r>
              <a:rPr lang="en-GB" sz="4000" b="1" dirty="0" smtClean="0">
                <a:solidFill>
                  <a:schemeClr val="bg1"/>
                </a:solidFill>
                <a:latin typeface="Comic Sans MS" panose="030F0702030302020204" pitchFamily="66" charset="0"/>
              </a:rPr>
              <a:t>Useful Websites</a:t>
            </a:r>
            <a:endParaRPr lang="en-GB" sz="4000" b="1" dirty="0">
              <a:solidFill>
                <a:schemeClr val="bg1"/>
              </a:solidFill>
              <a:latin typeface="Comic Sans MS" panose="030F0702030302020204" pitchFamily="66" charset="0"/>
            </a:endParaRPr>
          </a:p>
        </p:txBody>
      </p:sp>
      <p:pic>
        <p:nvPicPr>
          <p:cNvPr id="8" name="Picture 7"/>
          <p:cNvPicPr>
            <a:picLocks noChangeAspect="1"/>
          </p:cNvPicPr>
          <p:nvPr/>
        </p:nvPicPr>
        <p:blipFill>
          <a:blip r:embed="rId2"/>
          <a:stretch>
            <a:fillRect/>
          </a:stretch>
        </p:blipFill>
        <p:spPr>
          <a:xfrm>
            <a:off x="0" y="5410200"/>
            <a:ext cx="1676400" cy="1447800"/>
          </a:xfrm>
          <a:prstGeom prst="rect">
            <a:avLst/>
          </a:prstGeom>
        </p:spPr>
      </p:pic>
      <p:sp>
        <p:nvSpPr>
          <p:cNvPr id="2" name="TextBox 1"/>
          <p:cNvSpPr txBox="1"/>
          <p:nvPr/>
        </p:nvSpPr>
        <p:spPr>
          <a:xfrm>
            <a:off x="205910" y="1205691"/>
            <a:ext cx="11573713" cy="1938992"/>
          </a:xfrm>
          <a:prstGeom prst="rect">
            <a:avLst/>
          </a:prstGeom>
          <a:noFill/>
        </p:spPr>
        <p:txBody>
          <a:bodyPr wrap="square" rtlCol="0">
            <a:spAutoFit/>
          </a:bodyPr>
          <a:lstStyle/>
          <a:p>
            <a:r>
              <a:rPr lang="en-GB" sz="3000" b="1" u="sng" dirty="0" smtClean="0">
                <a:solidFill>
                  <a:schemeClr val="bg1"/>
                </a:solidFill>
                <a:latin typeface="Comic Sans MS" panose="030F0702030302020204" pitchFamily="66" charset="0"/>
                <a:hlinkClick r:id="rId3"/>
              </a:rPr>
              <a:t>https://www.oxfordreadingbuddy.com/uk</a:t>
            </a:r>
            <a:endParaRPr lang="en-GB" sz="3000" b="1" u="sng" dirty="0" smtClean="0">
              <a:solidFill>
                <a:schemeClr val="bg1"/>
              </a:solidFill>
              <a:latin typeface="Comic Sans MS" panose="030F0702030302020204" pitchFamily="66" charset="0"/>
            </a:endParaRPr>
          </a:p>
          <a:p>
            <a:r>
              <a:rPr lang="en-GB" sz="3000" dirty="0" smtClean="0">
                <a:solidFill>
                  <a:schemeClr val="bg1"/>
                </a:solidFill>
                <a:latin typeface="Comic Sans MS" panose="030F0702030302020204" pitchFamily="66" charset="0"/>
              </a:rPr>
              <a:t>There are lots of helpful resources for you and your child. Use your child’s login (in their reading record) to access e-books and quizzes. </a:t>
            </a:r>
            <a:endParaRPr lang="en-GB" sz="3000" dirty="0">
              <a:solidFill>
                <a:schemeClr val="bg1"/>
              </a:solidFill>
              <a:latin typeface="Comic Sans MS" panose="030F0702030302020204" pitchFamily="66" charset="0"/>
            </a:endParaRPr>
          </a:p>
        </p:txBody>
      </p:sp>
      <p:sp>
        <p:nvSpPr>
          <p:cNvPr id="5" name="TextBox 4"/>
          <p:cNvSpPr txBox="1"/>
          <p:nvPr/>
        </p:nvSpPr>
        <p:spPr>
          <a:xfrm>
            <a:off x="205910" y="3382543"/>
            <a:ext cx="11573713" cy="1477328"/>
          </a:xfrm>
          <a:prstGeom prst="rect">
            <a:avLst/>
          </a:prstGeom>
          <a:noFill/>
        </p:spPr>
        <p:txBody>
          <a:bodyPr wrap="square" rtlCol="0">
            <a:spAutoFit/>
          </a:bodyPr>
          <a:lstStyle/>
          <a:p>
            <a:r>
              <a:rPr lang="en-GB" sz="3000" dirty="0">
                <a:solidFill>
                  <a:schemeClr val="bg1"/>
                </a:solidFill>
                <a:latin typeface="Comic Sans MS" panose="030F0702030302020204" pitchFamily="66" charset="0"/>
                <a:hlinkClick r:id="rId4"/>
              </a:rPr>
              <a:t>https://ictgames.com/phonicsPop</a:t>
            </a:r>
            <a:r>
              <a:rPr lang="en-GB" sz="3000" dirty="0" smtClean="0">
                <a:solidFill>
                  <a:schemeClr val="bg1"/>
                </a:solidFill>
                <a:latin typeface="Comic Sans MS" panose="030F0702030302020204" pitchFamily="66" charset="0"/>
                <a:hlinkClick r:id="rId4"/>
              </a:rPr>
              <a:t>/</a:t>
            </a:r>
            <a:endParaRPr lang="en-GB" sz="3000" dirty="0" smtClean="0">
              <a:solidFill>
                <a:schemeClr val="bg1"/>
              </a:solidFill>
              <a:latin typeface="Comic Sans MS" panose="030F0702030302020204" pitchFamily="66" charset="0"/>
            </a:endParaRPr>
          </a:p>
          <a:p>
            <a:r>
              <a:rPr lang="en-GB" sz="3000" dirty="0" smtClean="0">
                <a:solidFill>
                  <a:schemeClr val="bg1"/>
                </a:solidFill>
                <a:latin typeface="Comic Sans MS" panose="030F0702030302020204" pitchFamily="66" charset="0"/>
              </a:rPr>
              <a:t>Phoneme Pop! The sounds and letters drift by on bubbles and your child has to pop the matching sound. </a:t>
            </a:r>
            <a:endParaRPr lang="en-GB" sz="3000" dirty="0">
              <a:solidFill>
                <a:schemeClr val="bg1"/>
              </a:solidFill>
              <a:latin typeface="Comic Sans MS" panose="030F0702030302020204" pitchFamily="66" charset="0"/>
            </a:endParaRPr>
          </a:p>
        </p:txBody>
      </p:sp>
      <p:sp>
        <p:nvSpPr>
          <p:cNvPr id="6" name="TextBox 5"/>
          <p:cNvSpPr txBox="1"/>
          <p:nvPr/>
        </p:nvSpPr>
        <p:spPr>
          <a:xfrm>
            <a:off x="1916654" y="5097731"/>
            <a:ext cx="10163729" cy="1477328"/>
          </a:xfrm>
          <a:prstGeom prst="rect">
            <a:avLst/>
          </a:prstGeom>
          <a:noFill/>
        </p:spPr>
        <p:txBody>
          <a:bodyPr wrap="square" rtlCol="0">
            <a:spAutoFit/>
          </a:bodyPr>
          <a:lstStyle/>
          <a:p>
            <a:r>
              <a:rPr lang="en-GB" sz="3000" dirty="0">
                <a:solidFill>
                  <a:schemeClr val="bg1"/>
                </a:solidFill>
                <a:latin typeface="Comic Sans MS" panose="030F0702030302020204" pitchFamily="66" charset="0"/>
                <a:hlinkClick r:id="rId4"/>
              </a:rPr>
              <a:t>https://ictgames.com/phonicsPop</a:t>
            </a:r>
            <a:r>
              <a:rPr lang="en-GB" sz="3000" dirty="0" smtClean="0">
                <a:solidFill>
                  <a:schemeClr val="bg1"/>
                </a:solidFill>
                <a:latin typeface="Comic Sans MS" panose="030F0702030302020204" pitchFamily="66" charset="0"/>
                <a:hlinkClick r:id="rId4"/>
              </a:rPr>
              <a:t>/</a:t>
            </a:r>
            <a:endParaRPr lang="en-GB" sz="3000" dirty="0" smtClean="0">
              <a:solidFill>
                <a:schemeClr val="bg1"/>
              </a:solidFill>
              <a:latin typeface="Comic Sans MS" panose="030F0702030302020204" pitchFamily="66" charset="0"/>
            </a:endParaRPr>
          </a:p>
          <a:p>
            <a:r>
              <a:rPr lang="en-GB" sz="3000" dirty="0" smtClean="0">
                <a:solidFill>
                  <a:schemeClr val="bg1"/>
                </a:solidFill>
                <a:latin typeface="Comic Sans MS" panose="030F0702030302020204" pitchFamily="66" charset="0"/>
              </a:rPr>
              <a:t>Phoneme Pop! The sounds and letters drift by on bubbles and your child has to pop the matching sound. </a:t>
            </a:r>
            <a:endParaRPr lang="en-GB" sz="30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3028108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5"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911" y="-341923"/>
            <a:ext cx="11986089" cy="2055446"/>
          </a:xfrm>
        </p:spPr>
        <p:txBody>
          <a:bodyPr>
            <a:normAutofit/>
          </a:bodyPr>
          <a:lstStyle/>
          <a:p>
            <a:pPr marL="0" indent="0">
              <a:buNone/>
            </a:pPr>
            <a:r>
              <a:rPr lang="en-GB" sz="4000" b="1" dirty="0" smtClean="0">
                <a:solidFill>
                  <a:schemeClr val="bg1"/>
                </a:solidFill>
                <a:latin typeface="Comic Sans MS" panose="030F0702030302020204" pitchFamily="66" charset="0"/>
              </a:rPr>
              <a:t>Useful Websites</a:t>
            </a:r>
            <a:endParaRPr lang="en-GB" sz="4000" b="1" dirty="0">
              <a:solidFill>
                <a:schemeClr val="bg1"/>
              </a:solidFill>
              <a:latin typeface="Comic Sans MS" panose="030F0702030302020204" pitchFamily="66" charset="0"/>
            </a:endParaRPr>
          </a:p>
        </p:txBody>
      </p:sp>
      <p:pic>
        <p:nvPicPr>
          <p:cNvPr id="8" name="Picture 7"/>
          <p:cNvPicPr>
            <a:picLocks noChangeAspect="1"/>
          </p:cNvPicPr>
          <p:nvPr/>
        </p:nvPicPr>
        <p:blipFill>
          <a:blip r:embed="rId2"/>
          <a:stretch>
            <a:fillRect/>
          </a:stretch>
        </p:blipFill>
        <p:spPr>
          <a:xfrm>
            <a:off x="0" y="5410200"/>
            <a:ext cx="1676400" cy="1447800"/>
          </a:xfrm>
          <a:prstGeom prst="rect">
            <a:avLst/>
          </a:prstGeom>
        </p:spPr>
      </p:pic>
      <p:sp>
        <p:nvSpPr>
          <p:cNvPr id="2" name="TextBox 1"/>
          <p:cNvSpPr txBox="1"/>
          <p:nvPr/>
        </p:nvSpPr>
        <p:spPr>
          <a:xfrm>
            <a:off x="205910" y="1205691"/>
            <a:ext cx="11573713" cy="1477328"/>
          </a:xfrm>
          <a:prstGeom prst="rect">
            <a:avLst/>
          </a:prstGeom>
          <a:noFill/>
        </p:spPr>
        <p:txBody>
          <a:bodyPr wrap="square" rtlCol="0">
            <a:spAutoFit/>
          </a:bodyPr>
          <a:lstStyle/>
          <a:p>
            <a:r>
              <a:rPr lang="en-GB" sz="3000" b="1" u="sng" dirty="0">
                <a:solidFill>
                  <a:schemeClr val="bg1"/>
                </a:solidFill>
                <a:latin typeface="Comic Sans MS" panose="030F0702030302020204" pitchFamily="66" charset="0"/>
                <a:hlinkClick r:id="rId3"/>
              </a:rPr>
              <a:t>https://</a:t>
            </a:r>
            <a:r>
              <a:rPr lang="en-GB" sz="3000" b="1" u="sng" dirty="0" smtClean="0">
                <a:solidFill>
                  <a:schemeClr val="bg1"/>
                </a:solidFill>
                <a:latin typeface="Comic Sans MS" panose="030F0702030302020204" pitchFamily="66" charset="0"/>
                <a:hlinkClick r:id="rId3"/>
              </a:rPr>
              <a:t>ictgames.com/mobilePage/literacy.htmlt</a:t>
            </a:r>
            <a:endParaRPr lang="en-GB" sz="3000" b="1" u="sng" dirty="0" smtClean="0">
              <a:solidFill>
                <a:schemeClr val="bg1"/>
              </a:solidFill>
              <a:latin typeface="Comic Sans MS" panose="030F0702030302020204" pitchFamily="66" charset="0"/>
            </a:endParaRPr>
          </a:p>
          <a:p>
            <a:r>
              <a:rPr lang="en-GB" sz="3000" dirty="0" smtClean="0">
                <a:solidFill>
                  <a:schemeClr val="bg1"/>
                </a:solidFill>
                <a:latin typeface="Comic Sans MS" panose="030F0702030302020204" pitchFamily="66" charset="0"/>
              </a:rPr>
              <a:t>There are several free games to play that will help your child with their blending and segmenting. </a:t>
            </a:r>
          </a:p>
        </p:txBody>
      </p:sp>
    </p:spTree>
    <p:extLst>
      <p:ext uri="{BB962C8B-B14F-4D97-AF65-F5344CB8AC3E}">
        <p14:creationId xmlns:p14="http://schemas.microsoft.com/office/powerpoint/2010/main" val="2683681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911" y="-341923"/>
            <a:ext cx="11986089" cy="2055446"/>
          </a:xfrm>
        </p:spPr>
        <p:txBody>
          <a:bodyPr>
            <a:normAutofit/>
          </a:bodyPr>
          <a:lstStyle/>
          <a:p>
            <a:pPr marL="0" indent="0">
              <a:buNone/>
            </a:pPr>
            <a:r>
              <a:rPr lang="en-GB" sz="4000" b="1" dirty="0" smtClean="0">
                <a:solidFill>
                  <a:schemeClr val="bg1"/>
                </a:solidFill>
                <a:latin typeface="Comic Sans MS" panose="030F0702030302020204" pitchFamily="66" charset="0"/>
              </a:rPr>
              <a:t>Support at Home</a:t>
            </a:r>
            <a:endParaRPr lang="en-GB" sz="4000" b="1" dirty="0">
              <a:solidFill>
                <a:schemeClr val="bg1"/>
              </a:solidFill>
              <a:latin typeface="Comic Sans MS" panose="030F0702030302020204" pitchFamily="66" charset="0"/>
            </a:endParaRPr>
          </a:p>
        </p:txBody>
      </p:sp>
      <p:pic>
        <p:nvPicPr>
          <p:cNvPr id="8" name="Picture 7"/>
          <p:cNvPicPr>
            <a:picLocks noChangeAspect="1"/>
          </p:cNvPicPr>
          <p:nvPr/>
        </p:nvPicPr>
        <p:blipFill>
          <a:blip r:embed="rId2"/>
          <a:stretch>
            <a:fillRect/>
          </a:stretch>
        </p:blipFill>
        <p:spPr>
          <a:xfrm>
            <a:off x="0" y="5410200"/>
            <a:ext cx="1676400" cy="1447800"/>
          </a:xfrm>
          <a:prstGeom prst="rect">
            <a:avLst/>
          </a:prstGeom>
        </p:spPr>
      </p:pic>
      <p:sp>
        <p:nvSpPr>
          <p:cNvPr id="5" name="TextBox 4"/>
          <p:cNvSpPr txBox="1"/>
          <p:nvPr/>
        </p:nvSpPr>
        <p:spPr>
          <a:xfrm>
            <a:off x="205911" y="1352914"/>
            <a:ext cx="11573713" cy="1708160"/>
          </a:xfrm>
          <a:prstGeom prst="rect">
            <a:avLst/>
          </a:prstGeom>
          <a:noFill/>
        </p:spPr>
        <p:txBody>
          <a:bodyPr wrap="square" rtlCol="0">
            <a:spAutoFit/>
          </a:bodyPr>
          <a:lstStyle/>
          <a:p>
            <a:r>
              <a:rPr lang="en-GB" sz="3500" dirty="0">
                <a:solidFill>
                  <a:schemeClr val="bg1"/>
                </a:solidFill>
                <a:latin typeface="Comic Sans MS" panose="030F0702030302020204" pitchFamily="66" charset="0"/>
              </a:rPr>
              <a:t>Playing games such as ‘I Spy’ and ‘Snap’, using</a:t>
            </a:r>
          </a:p>
          <a:p>
            <a:r>
              <a:rPr lang="en-GB" sz="3500" dirty="0">
                <a:solidFill>
                  <a:schemeClr val="bg1"/>
                </a:solidFill>
                <a:latin typeface="Comic Sans MS" panose="030F0702030302020204" pitchFamily="66" charset="0"/>
              </a:rPr>
              <a:t>letters and words, will help to make this fun and</a:t>
            </a:r>
          </a:p>
          <a:p>
            <a:r>
              <a:rPr lang="en-GB" sz="3500" dirty="0">
                <a:solidFill>
                  <a:schemeClr val="bg1"/>
                </a:solidFill>
                <a:latin typeface="Comic Sans MS" panose="030F0702030302020204" pitchFamily="66" charset="0"/>
              </a:rPr>
              <a:t>mobile </a:t>
            </a:r>
            <a:r>
              <a:rPr lang="en-GB" sz="3500" dirty="0" smtClean="0">
                <a:solidFill>
                  <a:schemeClr val="bg1"/>
                </a:solidFill>
                <a:latin typeface="Comic Sans MS" panose="030F0702030302020204" pitchFamily="66" charset="0"/>
              </a:rPr>
              <a:t>too!</a:t>
            </a:r>
            <a:endParaRPr lang="en-GB" sz="3500" dirty="0">
              <a:solidFill>
                <a:schemeClr val="bg1"/>
              </a:solidFill>
              <a:latin typeface="Comic Sans MS" panose="030F0702030302020204" pitchFamily="66" charset="0"/>
            </a:endParaRPr>
          </a:p>
        </p:txBody>
      </p:sp>
      <p:sp>
        <p:nvSpPr>
          <p:cNvPr id="6" name="TextBox 5"/>
          <p:cNvSpPr txBox="1"/>
          <p:nvPr/>
        </p:nvSpPr>
        <p:spPr>
          <a:xfrm>
            <a:off x="1873724" y="3269804"/>
            <a:ext cx="10163729" cy="3323987"/>
          </a:xfrm>
          <a:prstGeom prst="rect">
            <a:avLst/>
          </a:prstGeom>
          <a:noFill/>
        </p:spPr>
        <p:txBody>
          <a:bodyPr wrap="square" rtlCol="0">
            <a:spAutoFit/>
          </a:bodyPr>
          <a:lstStyle/>
          <a:p>
            <a:r>
              <a:rPr lang="en-GB" sz="3500" dirty="0" smtClean="0">
                <a:solidFill>
                  <a:schemeClr val="bg1"/>
                </a:solidFill>
                <a:latin typeface="Comic Sans MS" panose="030F0702030302020204" pitchFamily="66" charset="0"/>
              </a:rPr>
              <a:t>Sharing </a:t>
            </a:r>
            <a:r>
              <a:rPr lang="en-GB" sz="3500" dirty="0">
                <a:solidFill>
                  <a:schemeClr val="bg1"/>
                </a:solidFill>
                <a:latin typeface="Comic Sans MS" panose="030F0702030302020204" pitchFamily="66" charset="0"/>
              </a:rPr>
              <a:t>quality reading time with your child, in </a:t>
            </a:r>
            <a:r>
              <a:rPr lang="en-GB" sz="3500" dirty="0" smtClean="0">
                <a:solidFill>
                  <a:schemeClr val="bg1"/>
                </a:solidFill>
                <a:latin typeface="Comic Sans MS" panose="030F0702030302020204" pitchFamily="66" charset="0"/>
              </a:rPr>
              <a:t>a comfortable </a:t>
            </a:r>
            <a:r>
              <a:rPr lang="en-GB" sz="3500" dirty="0">
                <a:solidFill>
                  <a:schemeClr val="bg1"/>
                </a:solidFill>
                <a:latin typeface="Comic Sans MS" panose="030F0702030302020204" pitchFamily="66" charset="0"/>
              </a:rPr>
              <a:t>space/ environment will continue to </a:t>
            </a:r>
            <a:r>
              <a:rPr lang="en-GB" sz="3500" dirty="0" smtClean="0">
                <a:solidFill>
                  <a:schemeClr val="bg1"/>
                </a:solidFill>
                <a:latin typeface="Comic Sans MS" panose="030F0702030302020204" pitchFamily="66" charset="0"/>
              </a:rPr>
              <a:t>be exceptionally </a:t>
            </a:r>
            <a:r>
              <a:rPr lang="en-GB" sz="3500" dirty="0">
                <a:solidFill>
                  <a:schemeClr val="bg1"/>
                </a:solidFill>
                <a:latin typeface="Comic Sans MS" panose="030F0702030302020204" pitchFamily="66" charset="0"/>
              </a:rPr>
              <a:t>important; being read to and </a:t>
            </a:r>
            <a:r>
              <a:rPr lang="en-GB" sz="3500" dirty="0" smtClean="0">
                <a:solidFill>
                  <a:schemeClr val="bg1"/>
                </a:solidFill>
                <a:latin typeface="Comic Sans MS" panose="030F0702030302020204" pitchFamily="66" charset="0"/>
              </a:rPr>
              <a:t>reading with </a:t>
            </a:r>
            <a:r>
              <a:rPr lang="en-GB" sz="3500" dirty="0">
                <a:solidFill>
                  <a:schemeClr val="bg1"/>
                </a:solidFill>
                <a:latin typeface="Comic Sans MS" panose="030F0702030302020204" pitchFamily="66" charset="0"/>
              </a:rPr>
              <a:t>your child will also support them and give </a:t>
            </a:r>
            <a:r>
              <a:rPr lang="en-GB" sz="3500" dirty="0" smtClean="0">
                <a:solidFill>
                  <a:schemeClr val="bg1"/>
                </a:solidFill>
                <a:latin typeface="Comic Sans MS" panose="030F0702030302020204" pitchFamily="66" charset="0"/>
              </a:rPr>
              <a:t>you time </a:t>
            </a:r>
            <a:r>
              <a:rPr lang="en-GB" sz="3500" dirty="0">
                <a:solidFill>
                  <a:schemeClr val="bg1"/>
                </a:solidFill>
                <a:latin typeface="Comic Sans MS" panose="030F0702030302020204" pitchFamily="66" charset="0"/>
              </a:rPr>
              <a:t>together to enjoy reading for </a:t>
            </a:r>
            <a:r>
              <a:rPr lang="en-GB" sz="3500" dirty="0" smtClean="0">
                <a:solidFill>
                  <a:schemeClr val="bg1"/>
                </a:solidFill>
                <a:latin typeface="Comic Sans MS" panose="030F0702030302020204" pitchFamily="66" charset="0"/>
              </a:rPr>
              <a:t>pleasure.</a:t>
            </a:r>
            <a:endParaRPr lang="en-GB" sz="35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4053700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1" cy="2479675"/>
          </a:xfrm>
          <a:solidFill>
            <a:srgbClr val="0070C0"/>
          </a:solidFill>
        </p:spPr>
        <p:txBody>
          <a:bodyPr>
            <a:normAutofit/>
          </a:bodyPr>
          <a:lstStyle/>
          <a:p>
            <a:r>
              <a:rPr lang="en-GB" dirty="0" smtClean="0">
                <a:latin typeface="Comic Sans MS" panose="030F0702030302020204" pitchFamily="66" charset="0"/>
              </a:rPr>
              <a:t>Any Questions?</a:t>
            </a:r>
            <a:endParaRPr lang="en-GB" dirty="0">
              <a:latin typeface="Comic Sans MS" panose="030F0702030302020204" pitchFamily="66" charset="0"/>
            </a:endParaRPr>
          </a:p>
        </p:txBody>
      </p:sp>
      <p:sp>
        <p:nvSpPr>
          <p:cNvPr id="3" name="Subtitle 2"/>
          <p:cNvSpPr>
            <a:spLocks noGrp="1"/>
          </p:cNvSpPr>
          <p:nvPr>
            <p:ph type="subTitle" idx="1"/>
          </p:nvPr>
        </p:nvSpPr>
        <p:spPr>
          <a:xfrm>
            <a:off x="740483" y="2971271"/>
            <a:ext cx="6400800" cy="1947333"/>
          </a:xfrm>
        </p:spPr>
        <p:txBody>
          <a:bodyPr>
            <a:noAutofit/>
          </a:bodyPr>
          <a:lstStyle/>
          <a:p>
            <a:endParaRPr lang="en-GB" sz="2800" dirty="0" smtClean="0">
              <a:latin typeface="Comic Sans MS" panose="030F0702030302020204" pitchFamily="66" charset="0"/>
            </a:endParaRPr>
          </a:p>
        </p:txBody>
      </p:sp>
      <p:pic>
        <p:nvPicPr>
          <p:cNvPr id="4" name="Picture 3"/>
          <p:cNvPicPr>
            <a:picLocks noChangeAspect="1"/>
          </p:cNvPicPr>
          <p:nvPr/>
        </p:nvPicPr>
        <p:blipFill>
          <a:blip r:embed="rId2"/>
          <a:stretch>
            <a:fillRect/>
          </a:stretch>
        </p:blipFill>
        <p:spPr>
          <a:xfrm>
            <a:off x="10515600" y="5410200"/>
            <a:ext cx="1676400" cy="1447800"/>
          </a:xfrm>
          <a:prstGeom prst="rect">
            <a:avLst/>
          </a:prstGeom>
        </p:spPr>
      </p:pic>
    </p:spTree>
    <p:extLst>
      <p:ext uri="{BB962C8B-B14F-4D97-AF65-F5344CB8AC3E}">
        <p14:creationId xmlns:p14="http://schemas.microsoft.com/office/powerpoint/2010/main" val="12497742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1" cy="2479675"/>
          </a:xfrm>
          <a:solidFill>
            <a:srgbClr val="0070C0"/>
          </a:solidFill>
        </p:spPr>
        <p:txBody>
          <a:bodyPr>
            <a:normAutofit/>
          </a:bodyPr>
          <a:lstStyle/>
          <a:p>
            <a:r>
              <a:rPr lang="en-GB" dirty="0" smtClean="0">
                <a:latin typeface="Comic Sans MS" panose="030F0702030302020204" pitchFamily="66" charset="0"/>
              </a:rPr>
              <a:t>Any Questions?</a:t>
            </a:r>
            <a:endParaRPr lang="en-GB" dirty="0">
              <a:latin typeface="Comic Sans MS" panose="030F0702030302020204" pitchFamily="66" charset="0"/>
            </a:endParaRPr>
          </a:p>
        </p:txBody>
      </p:sp>
      <p:sp>
        <p:nvSpPr>
          <p:cNvPr id="3" name="Subtitle 2"/>
          <p:cNvSpPr>
            <a:spLocks noGrp="1"/>
          </p:cNvSpPr>
          <p:nvPr>
            <p:ph type="subTitle" idx="1"/>
          </p:nvPr>
        </p:nvSpPr>
        <p:spPr>
          <a:xfrm>
            <a:off x="740483" y="2971271"/>
            <a:ext cx="9575494" cy="1947333"/>
          </a:xfrm>
        </p:spPr>
        <p:txBody>
          <a:bodyPr>
            <a:noAutofit/>
          </a:bodyPr>
          <a:lstStyle/>
          <a:p>
            <a:endParaRPr lang="en-GB" sz="2800" dirty="0" smtClean="0">
              <a:latin typeface="Comic Sans MS" panose="030F0702030302020204" pitchFamily="66" charset="0"/>
            </a:endParaRPr>
          </a:p>
          <a:p>
            <a:r>
              <a:rPr lang="en-GB" sz="4000" b="1" dirty="0" smtClean="0">
                <a:solidFill>
                  <a:schemeClr val="bg1"/>
                </a:solidFill>
                <a:latin typeface="Comic Sans MS" panose="030F0702030302020204" pitchFamily="66" charset="0"/>
              </a:rPr>
              <a:t>Thank you all very much for coming. </a:t>
            </a:r>
            <a:endParaRPr lang="en-GB" sz="4000" b="1" dirty="0">
              <a:solidFill>
                <a:schemeClr val="bg1"/>
              </a:solidFill>
              <a:latin typeface="Comic Sans MS" panose="030F0702030302020204" pitchFamily="66" charset="0"/>
            </a:endParaRPr>
          </a:p>
        </p:txBody>
      </p:sp>
      <p:pic>
        <p:nvPicPr>
          <p:cNvPr id="4" name="Picture 3"/>
          <p:cNvPicPr>
            <a:picLocks noChangeAspect="1"/>
          </p:cNvPicPr>
          <p:nvPr/>
        </p:nvPicPr>
        <p:blipFill>
          <a:blip r:embed="rId2"/>
          <a:stretch>
            <a:fillRect/>
          </a:stretch>
        </p:blipFill>
        <p:spPr>
          <a:xfrm>
            <a:off x="10515600" y="5410200"/>
            <a:ext cx="1676400" cy="1447800"/>
          </a:xfrm>
          <a:prstGeom prst="rect">
            <a:avLst/>
          </a:prstGeom>
        </p:spPr>
      </p:pic>
    </p:spTree>
    <p:extLst>
      <p:ext uri="{BB962C8B-B14F-4D97-AF65-F5344CB8AC3E}">
        <p14:creationId xmlns:p14="http://schemas.microsoft.com/office/powerpoint/2010/main" val="21672607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5422" y="235633"/>
            <a:ext cx="10030264" cy="5771271"/>
          </a:xfrm>
        </p:spPr>
        <p:txBody>
          <a:bodyPr>
            <a:noAutofit/>
          </a:bodyPr>
          <a:lstStyle/>
          <a:p>
            <a:pPr marL="0" indent="0">
              <a:buNone/>
            </a:pPr>
            <a:r>
              <a:rPr lang="en-GB" sz="4000" b="1" dirty="0" smtClean="0">
                <a:solidFill>
                  <a:schemeClr val="bg1"/>
                </a:solidFill>
                <a:latin typeface="Comic Sans MS" panose="030F0702030302020204" pitchFamily="66" charset="0"/>
              </a:rPr>
              <a:t>We will aim to answer these questions:</a:t>
            </a:r>
          </a:p>
          <a:p>
            <a:pPr marL="0" indent="0">
              <a:buNone/>
            </a:pPr>
            <a:endParaRPr lang="en-GB" sz="4000" dirty="0">
              <a:solidFill>
                <a:schemeClr val="bg1"/>
              </a:solidFill>
              <a:latin typeface="Comic Sans MS" panose="030F0702030302020204" pitchFamily="66" charset="0"/>
            </a:endParaRPr>
          </a:p>
          <a:p>
            <a:pPr>
              <a:buFont typeface="Wingdings" panose="05000000000000000000" pitchFamily="2" charset="2"/>
              <a:buChar char="Ø"/>
            </a:pPr>
            <a:r>
              <a:rPr lang="en-GB" sz="4000" dirty="0" smtClean="0">
                <a:solidFill>
                  <a:schemeClr val="bg1"/>
                </a:solidFill>
                <a:latin typeface="Comic Sans MS" panose="030F0702030302020204" pitchFamily="66" charset="0"/>
              </a:rPr>
              <a:t> What is phonics?</a:t>
            </a:r>
          </a:p>
          <a:p>
            <a:pPr>
              <a:buFont typeface="Wingdings" panose="05000000000000000000" pitchFamily="2" charset="2"/>
              <a:buChar char="Ø"/>
            </a:pPr>
            <a:r>
              <a:rPr lang="en-GB" sz="4000" dirty="0" smtClean="0">
                <a:solidFill>
                  <a:schemeClr val="bg1"/>
                </a:solidFill>
                <a:latin typeface="Comic Sans MS" panose="030F0702030302020204" pitchFamily="66" charset="0"/>
              </a:rPr>
              <a:t> Why is the phonics screen carried out?</a:t>
            </a:r>
          </a:p>
          <a:p>
            <a:pPr>
              <a:buFont typeface="Wingdings" panose="05000000000000000000" pitchFamily="2" charset="2"/>
              <a:buChar char="Ø"/>
            </a:pPr>
            <a:r>
              <a:rPr lang="en-GB" sz="4000" dirty="0" smtClean="0">
                <a:solidFill>
                  <a:schemeClr val="bg1"/>
                </a:solidFill>
                <a:latin typeface="Comic Sans MS" panose="030F0702030302020204" pitchFamily="66" charset="0"/>
              </a:rPr>
              <a:t> What is the phonics screen?</a:t>
            </a:r>
          </a:p>
          <a:p>
            <a:pPr>
              <a:buFont typeface="Wingdings" panose="05000000000000000000" pitchFamily="2" charset="2"/>
              <a:buChar char="Ø"/>
            </a:pPr>
            <a:r>
              <a:rPr lang="en-GB" sz="4000" dirty="0" smtClean="0">
                <a:solidFill>
                  <a:schemeClr val="bg1"/>
                </a:solidFill>
                <a:latin typeface="Comic Sans MS" panose="030F0702030302020204" pitchFamily="66" charset="0"/>
              </a:rPr>
              <a:t> When is the phonics screen?</a:t>
            </a:r>
          </a:p>
          <a:p>
            <a:pPr>
              <a:buFont typeface="Wingdings" panose="05000000000000000000" pitchFamily="2" charset="2"/>
              <a:buChar char="Ø"/>
            </a:pPr>
            <a:r>
              <a:rPr lang="en-GB" sz="4000" dirty="0" smtClean="0">
                <a:solidFill>
                  <a:schemeClr val="bg1"/>
                </a:solidFill>
                <a:latin typeface="Comic Sans MS" panose="030F0702030302020204" pitchFamily="66" charset="0"/>
              </a:rPr>
              <a:t> How can I help my child?</a:t>
            </a:r>
            <a:endParaRPr lang="en-GB" sz="4000" dirty="0">
              <a:solidFill>
                <a:schemeClr val="bg1"/>
              </a:solidFill>
              <a:latin typeface="Comic Sans MS" panose="030F0702030302020204" pitchFamily="66" charset="0"/>
            </a:endParaRPr>
          </a:p>
        </p:txBody>
      </p:sp>
      <p:pic>
        <p:nvPicPr>
          <p:cNvPr id="4" name="Picture 3"/>
          <p:cNvPicPr>
            <a:picLocks noChangeAspect="1"/>
          </p:cNvPicPr>
          <p:nvPr/>
        </p:nvPicPr>
        <p:blipFill>
          <a:blip r:embed="rId2"/>
          <a:stretch>
            <a:fillRect/>
          </a:stretch>
        </p:blipFill>
        <p:spPr>
          <a:xfrm>
            <a:off x="10515600" y="0"/>
            <a:ext cx="1676400" cy="1447800"/>
          </a:xfrm>
          <a:prstGeom prst="rect">
            <a:avLst/>
          </a:prstGeom>
        </p:spPr>
      </p:pic>
    </p:spTree>
    <p:extLst>
      <p:ext uri="{BB962C8B-B14F-4D97-AF65-F5344CB8AC3E}">
        <p14:creationId xmlns:p14="http://schemas.microsoft.com/office/powerpoint/2010/main" val="1518657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911" y="-341923"/>
            <a:ext cx="5943601" cy="2055446"/>
          </a:xfrm>
        </p:spPr>
        <p:txBody>
          <a:bodyPr>
            <a:normAutofit/>
          </a:bodyPr>
          <a:lstStyle/>
          <a:p>
            <a:pPr marL="0" indent="0">
              <a:buNone/>
            </a:pPr>
            <a:r>
              <a:rPr lang="en-GB" sz="4000" b="1" dirty="0" smtClean="0">
                <a:solidFill>
                  <a:schemeClr val="bg1"/>
                </a:solidFill>
                <a:latin typeface="Comic Sans MS" panose="030F0702030302020204" pitchFamily="66" charset="0"/>
              </a:rPr>
              <a:t>What is phonics</a:t>
            </a:r>
            <a:r>
              <a:rPr lang="en-GB" sz="4000" b="1" dirty="0">
                <a:solidFill>
                  <a:schemeClr val="bg1"/>
                </a:solidFill>
                <a:latin typeface="Comic Sans MS" panose="030F0702030302020204" pitchFamily="66" charset="0"/>
              </a:rPr>
              <a:t>?</a:t>
            </a:r>
          </a:p>
        </p:txBody>
      </p:sp>
      <p:sp>
        <p:nvSpPr>
          <p:cNvPr id="5" name="Rectangle 4"/>
          <p:cNvSpPr/>
          <p:nvPr/>
        </p:nvSpPr>
        <p:spPr>
          <a:xfrm>
            <a:off x="411065" y="3723677"/>
            <a:ext cx="6096000" cy="369332"/>
          </a:xfrm>
          <a:prstGeom prst="rect">
            <a:avLst/>
          </a:prstGeom>
        </p:spPr>
        <p:txBody>
          <a:bodyPr>
            <a:spAutoFit/>
          </a:bodyPr>
          <a:lstStyle/>
          <a:p>
            <a:r>
              <a:rPr lang="en-GB" dirty="0" smtClean="0">
                <a:solidFill>
                  <a:schemeClr val="bg1"/>
                </a:solidFill>
              </a:rPr>
              <a:t>https://</a:t>
            </a:r>
            <a:r>
              <a:rPr lang="en-GB" dirty="0" smtClean="0">
                <a:solidFill>
                  <a:schemeClr val="bg1"/>
                </a:solidFill>
                <a:hlinkClick r:id="rId2"/>
              </a:rPr>
              <a:t>Read Write Inc. Video</a:t>
            </a:r>
            <a:endParaRPr lang="en-GB" dirty="0">
              <a:solidFill>
                <a:schemeClr val="bg1"/>
              </a:solidFill>
            </a:endParaRPr>
          </a:p>
        </p:txBody>
      </p:sp>
      <p:pic>
        <p:nvPicPr>
          <p:cNvPr id="1026" name="Picture 2" descr="RWI - Read Write Inc. | - William Reynold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912" y="2220575"/>
            <a:ext cx="4394224" cy="1365382"/>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2"/>
          <p:cNvSpPr txBox="1">
            <a:spLocks/>
          </p:cNvSpPr>
          <p:nvPr/>
        </p:nvSpPr>
        <p:spPr>
          <a:xfrm>
            <a:off x="6237848" y="508126"/>
            <a:ext cx="5845264" cy="5771271"/>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buFont typeface="Wingdings 3" panose="05040102010807070707" pitchFamily="18" charset="2"/>
              <a:buNone/>
            </a:pPr>
            <a:r>
              <a:rPr lang="en-GB" sz="4000" dirty="0" smtClean="0">
                <a:solidFill>
                  <a:schemeClr val="bg1"/>
                </a:solidFill>
                <a:latin typeface="Comic Sans MS" panose="030F0702030302020204" pitchFamily="66" charset="0"/>
              </a:rPr>
              <a:t>Phonics is connection between a letter and the sound it makes.</a:t>
            </a:r>
          </a:p>
          <a:p>
            <a:pPr marL="0" indent="0">
              <a:buFont typeface="Wingdings 3" panose="05040102010807070707" pitchFamily="18" charset="2"/>
              <a:buNone/>
            </a:pPr>
            <a:endParaRPr lang="en-GB" sz="4000" dirty="0">
              <a:solidFill>
                <a:schemeClr val="bg1"/>
              </a:solidFill>
              <a:latin typeface="Comic Sans MS" panose="030F0702030302020204" pitchFamily="66" charset="0"/>
            </a:endParaRPr>
          </a:p>
          <a:p>
            <a:pPr marL="0" indent="0">
              <a:buFont typeface="Wingdings 3" panose="05040102010807070707" pitchFamily="18" charset="2"/>
              <a:buNone/>
            </a:pPr>
            <a:r>
              <a:rPr lang="en-GB" sz="4000" dirty="0" smtClean="0">
                <a:solidFill>
                  <a:schemeClr val="bg1"/>
                </a:solidFill>
                <a:latin typeface="Comic Sans MS" panose="030F0702030302020204" pitchFamily="66" charset="0"/>
              </a:rPr>
              <a:t>Knowing the connection between a letter (or a group of letters) and the sound, forms a solid foundation for reading. </a:t>
            </a:r>
            <a:endParaRPr lang="en-GB" sz="4000" dirty="0">
              <a:solidFill>
                <a:schemeClr val="bg1"/>
              </a:solidFill>
              <a:latin typeface="Comic Sans MS" panose="030F0702030302020204" pitchFamily="66" charset="0"/>
            </a:endParaRPr>
          </a:p>
        </p:txBody>
      </p:sp>
      <p:pic>
        <p:nvPicPr>
          <p:cNvPr id="8" name="Picture 7"/>
          <p:cNvPicPr>
            <a:picLocks noChangeAspect="1"/>
          </p:cNvPicPr>
          <p:nvPr/>
        </p:nvPicPr>
        <p:blipFill>
          <a:blip r:embed="rId4"/>
          <a:stretch>
            <a:fillRect/>
          </a:stretch>
        </p:blipFill>
        <p:spPr>
          <a:xfrm>
            <a:off x="0" y="5410200"/>
            <a:ext cx="1676400" cy="1447800"/>
          </a:xfrm>
          <a:prstGeom prst="rect">
            <a:avLst/>
          </a:prstGeom>
        </p:spPr>
      </p:pic>
    </p:spTree>
    <p:extLst>
      <p:ext uri="{BB962C8B-B14F-4D97-AF65-F5344CB8AC3E}">
        <p14:creationId xmlns:p14="http://schemas.microsoft.com/office/powerpoint/2010/main" val="435393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911" y="-341923"/>
            <a:ext cx="5943601" cy="2055446"/>
          </a:xfrm>
        </p:spPr>
        <p:txBody>
          <a:bodyPr>
            <a:normAutofit/>
          </a:bodyPr>
          <a:lstStyle/>
          <a:p>
            <a:pPr marL="0" indent="0">
              <a:buNone/>
            </a:pPr>
            <a:r>
              <a:rPr lang="en-GB" sz="4000" b="1" dirty="0" smtClean="0">
                <a:solidFill>
                  <a:schemeClr val="bg1"/>
                </a:solidFill>
                <a:latin typeface="Comic Sans MS" panose="030F0702030302020204" pitchFamily="66" charset="0"/>
              </a:rPr>
              <a:t>What is phonics</a:t>
            </a:r>
            <a:r>
              <a:rPr lang="en-GB" sz="4000" b="1" dirty="0">
                <a:solidFill>
                  <a:schemeClr val="bg1"/>
                </a:solidFill>
                <a:latin typeface="Comic Sans MS" panose="030F0702030302020204" pitchFamily="66" charset="0"/>
              </a:rPr>
              <a:t>?</a:t>
            </a:r>
          </a:p>
        </p:txBody>
      </p:sp>
      <p:sp>
        <p:nvSpPr>
          <p:cNvPr id="7" name="Content Placeholder 2"/>
          <p:cNvSpPr txBox="1">
            <a:spLocks/>
          </p:cNvSpPr>
          <p:nvPr/>
        </p:nvSpPr>
        <p:spPr>
          <a:xfrm>
            <a:off x="2773432" y="362829"/>
            <a:ext cx="5845264" cy="5771271"/>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buFont typeface="Wingdings 3" panose="05040102010807070707" pitchFamily="18" charset="2"/>
              <a:buNone/>
            </a:pPr>
            <a:r>
              <a:rPr lang="en-GB" sz="4000" dirty="0" smtClean="0">
                <a:solidFill>
                  <a:schemeClr val="bg1"/>
                </a:solidFill>
                <a:latin typeface="Comic Sans MS" panose="030F0702030302020204" pitchFamily="66" charset="0"/>
              </a:rPr>
              <a:t>Set 1 - mad</a:t>
            </a:r>
          </a:p>
          <a:p>
            <a:pPr marL="0" indent="0">
              <a:buFont typeface="Wingdings 3" panose="05040102010807070707" pitchFamily="18" charset="2"/>
              <a:buNone/>
            </a:pPr>
            <a:r>
              <a:rPr lang="en-GB" sz="4000" dirty="0" smtClean="0">
                <a:solidFill>
                  <a:schemeClr val="bg1"/>
                </a:solidFill>
                <a:latin typeface="Comic Sans MS" panose="030F0702030302020204" pitchFamily="66" charset="0"/>
              </a:rPr>
              <a:t>Set 2 - may</a:t>
            </a:r>
          </a:p>
          <a:p>
            <a:pPr marL="0" indent="0">
              <a:buFont typeface="Wingdings 3" panose="05040102010807070707" pitchFamily="18" charset="2"/>
              <a:buNone/>
            </a:pPr>
            <a:r>
              <a:rPr lang="en-GB" sz="4000" dirty="0" smtClean="0">
                <a:solidFill>
                  <a:schemeClr val="bg1"/>
                </a:solidFill>
                <a:latin typeface="Comic Sans MS" panose="030F0702030302020204" pitchFamily="66" charset="0"/>
              </a:rPr>
              <a:t>Set 3 - make</a:t>
            </a:r>
          </a:p>
          <a:p>
            <a:pPr marL="0" indent="0">
              <a:buFont typeface="Wingdings 3" panose="05040102010807070707" pitchFamily="18" charset="2"/>
              <a:buNone/>
            </a:pPr>
            <a:r>
              <a:rPr lang="en-GB" sz="4000" dirty="0" smtClean="0">
                <a:solidFill>
                  <a:schemeClr val="bg1"/>
                </a:solidFill>
                <a:latin typeface="Comic Sans MS" panose="030F0702030302020204" pitchFamily="66" charset="0"/>
              </a:rPr>
              <a:t>Set 4 - blue</a:t>
            </a:r>
            <a:endParaRPr lang="en-GB" sz="4000" dirty="0">
              <a:solidFill>
                <a:schemeClr val="bg1"/>
              </a:solidFill>
              <a:latin typeface="Comic Sans MS" panose="030F0702030302020204" pitchFamily="66" charset="0"/>
            </a:endParaRPr>
          </a:p>
        </p:txBody>
      </p:sp>
      <p:pic>
        <p:nvPicPr>
          <p:cNvPr id="8" name="Picture 7"/>
          <p:cNvPicPr>
            <a:picLocks noChangeAspect="1"/>
          </p:cNvPicPr>
          <p:nvPr/>
        </p:nvPicPr>
        <p:blipFill>
          <a:blip r:embed="rId2"/>
          <a:stretch>
            <a:fillRect/>
          </a:stretch>
        </p:blipFill>
        <p:spPr>
          <a:xfrm>
            <a:off x="0" y="5410200"/>
            <a:ext cx="1676400" cy="1447800"/>
          </a:xfrm>
          <a:prstGeom prst="rect">
            <a:avLst/>
          </a:prstGeom>
        </p:spPr>
      </p:pic>
    </p:spTree>
    <p:extLst>
      <p:ext uri="{BB962C8B-B14F-4D97-AF65-F5344CB8AC3E}">
        <p14:creationId xmlns:p14="http://schemas.microsoft.com/office/powerpoint/2010/main" val="2653420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189" y="-38100"/>
            <a:ext cx="11812587" cy="5308600"/>
          </a:xfrm>
        </p:spPr>
        <p:txBody>
          <a:bodyPr>
            <a:normAutofit lnSpcReduction="10000"/>
          </a:bodyPr>
          <a:lstStyle/>
          <a:p>
            <a:pPr marL="0" indent="0">
              <a:buNone/>
            </a:pPr>
            <a:r>
              <a:rPr lang="en-GB" sz="4000" b="1" dirty="0" smtClean="0">
                <a:solidFill>
                  <a:schemeClr val="bg1"/>
                </a:solidFill>
                <a:latin typeface="Comic Sans MS" panose="030F0702030302020204" pitchFamily="66" charset="0"/>
              </a:rPr>
              <a:t>Why is the phonics screen carried out?</a:t>
            </a:r>
          </a:p>
          <a:p>
            <a:pPr marL="0" indent="0">
              <a:buNone/>
            </a:pPr>
            <a:endParaRPr lang="en-GB" sz="3000" b="1" dirty="0" smtClean="0">
              <a:solidFill>
                <a:schemeClr val="bg1"/>
              </a:solidFill>
              <a:latin typeface="Comic Sans MS" panose="030F0702030302020204" pitchFamily="66" charset="0"/>
            </a:endParaRPr>
          </a:p>
          <a:p>
            <a:pPr marL="0" indent="0">
              <a:buNone/>
            </a:pPr>
            <a:endParaRPr lang="en-GB" sz="3000" b="1" dirty="0">
              <a:solidFill>
                <a:schemeClr val="bg1"/>
              </a:solidFill>
              <a:latin typeface="Comic Sans MS" panose="030F0702030302020204" pitchFamily="66" charset="0"/>
            </a:endParaRPr>
          </a:p>
          <a:p>
            <a:pPr marL="0" indent="0">
              <a:buNone/>
            </a:pPr>
            <a:r>
              <a:rPr lang="en-GB" sz="4000" dirty="0" smtClean="0">
                <a:solidFill>
                  <a:schemeClr val="bg1"/>
                </a:solidFill>
                <a:latin typeface="Comic Sans MS" panose="030F0702030302020204" pitchFamily="66" charset="0"/>
              </a:rPr>
              <a:t>The Phonics Screening Check was introduced by the government in 2012. The idea behind it is to assess how well your child can use the phonics skills they’ve learned up to the end of Year 1, and to identify pupils who need extra support to help them apply their skills. </a:t>
            </a:r>
            <a:endParaRPr lang="en-GB" sz="4000" dirty="0">
              <a:solidFill>
                <a:schemeClr val="bg1"/>
              </a:solidFill>
              <a:latin typeface="Comic Sans MS" panose="030F0702030302020204" pitchFamily="66" charset="0"/>
            </a:endParaRPr>
          </a:p>
        </p:txBody>
      </p:sp>
      <p:pic>
        <p:nvPicPr>
          <p:cNvPr id="5" name="Picture 4"/>
          <p:cNvPicPr>
            <a:picLocks noChangeAspect="1"/>
          </p:cNvPicPr>
          <p:nvPr/>
        </p:nvPicPr>
        <p:blipFill>
          <a:blip r:embed="rId2"/>
          <a:stretch>
            <a:fillRect/>
          </a:stretch>
        </p:blipFill>
        <p:spPr>
          <a:xfrm>
            <a:off x="10515600" y="-38100"/>
            <a:ext cx="1676400" cy="1447800"/>
          </a:xfrm>
          <a:prstGeom prst="rect">
            <a:avLst/>
          </a:prstGeom>
        </p:spPr>
      </p:pic>
    </p:spTree>
    <p:extLst>
      <p:ext uri="{BB962C8B-B14F-4D97-AF65-F5344CB8AC3E}">
        <p14:creationId xmlns:p14="http://schemas.microsoft.com/office/powerpoint/2010/main" val="1226300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911" y="-341923"/>
            <a:ext cx="11986089" cy="2055446"/>
          </a:xfrm>
        </p:spPr>
        <p:txBody>
          <a:bodyPr>
            <a:normAutofit/>
          </a:bodyPr>
          <a:lstStyle/>
          <a:p>
            <a:pPr marL="0" indent="0">
              <a:buNone/>
            </a:pPr>
            <a:r>
              <a:rPr lang="en-GB" sz="4000" b="1" dirty="0" smtClean="0">
                <a:solidFill>
                  <a:schemeClr val="bg1"/>
                </a:solidFill>
                <a:latin typeface="Comic Sans MS" panose="030F0702030302020204" pitchFamily="66" charset="0"/>
              </a:rPr>
              <a:t>What is the phonics screening check?</a:t>
            </a:r>
            <a:endParaRPr lang="en-GB" sz="4000" b="1" dirty="0">
              <a:solidFill>
                <a:schemeClr val="bg1"/>
              </a:solidFill>
              <a:latin typeface="Comic Sans MS" panose="030F0702030302020204" pitchFamily="66" charset="0"/>
            </a:endParaRPr>
          </a:p>
        </p:txBody>
      </p:sp>
      <p:sp>
        <p:nvSpPr>
          <p:cNvPr id="5" name="Rectangle 4"/>
          <p:cNvSpPr/>
          <p:nvPr/>
        </p:nvSpPr>
        <p:spPr>
          <a:xfrm>
            <a:off x="411065" y="3723677"/>
            <a:ext cx="6096000" cy="369332"/>
          </a:xfrm>
          <a:prstGeom prst="rect">
            <a:avLst/>
          </a:prstGeom>
        </p:spPr>
        <p:txBody>
          <a:bodyPr>
            <a:spAutoFit/>
          </a:bodyPr>
          <a:lstStyle/>
          <a:p>
            <a:r>
              <a:rPr lang="en-GB" dirty="0" smtClean="0">
                <a:solidFill>
                  <a:schemeClr val="bg1"/>
                </a:solidFill>
              </a:rPr>
              <a:t>https://</a:t>
            </a:r>
            <a:r>
              <a:rPr lang="en-GB" dirty="0" smtClean="0">
                <a:solidFill>
                  <a:schemeClr val="bg1"/>
                </a:solidFill>
                <a:hlinkClick r:id="rId2"/>
              </a:rPr>
              <a:t>Phonics Screening Check Information</a:t>
            </a:r>
            <a:endParaRPr lang="en-GB" dirty="0">
              <a:solidFill>
                <a:schemeClr val="bg1"/>
              </a:solidFill>
            </a:endParaRPr>
          </a:p>
        </p:txBody>
      </p:sp>
      <p:pic>
        <p:nvPicPr>
          <p:cNvPr id="1026" name="Picture 2" descr="RWI - Read Write Inc. | - William Reynold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912" y="2220575"/>
            <a:ext cx="4394224" cy="136538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4"/>
          <a:stretch>
            <a:fillRect/>
          </a:stretch>
        </p:blipFill>
        <p:spPr>
          <a:xfrm>
            <a:off x="0" y="5410200"/>
            <a:ext cx="1676400" cy="1447800"/>
          </a:xfrm>
          <a:prstGeom prst="rect">
            <a:avLst/>
          </a:prstGeom>
        </p:spPr>
      </p:pic>
    </p:spTree>
    <p:extLst>
      <p:ext uri="{BB962C8B-B14F-4D97-AF65-F5344CB8AC3E}">
        <p14:creationId xmlns:p14="http://schemas.microsoft.com/office/powerpoint/2010/main" val="2500065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911" y="-341923"/>
            <a:ext cx="11986089" cy="2055446"/>
          </a:xfrm>
        </p:spPr>
        <p:txBody>
          <a:bodyPr>
            <a:normAutofit/>
          </a:bodyPr>
          <a:lstStyle/>
          <a:p>
            <a:pPr marL="0" indent="0">
              <a:buNone/>
            </a:pPr>
            <a:r>
              <a:rPr lang="en-GB" sz="4000" b="1" dirty="0" smtClean="0">
                <a:solidFill>
                  <a:schemeClr val="bg1"/>
                </a:solidFill>
                <a:latin typeface="Comic Sans MS" panose="030F0702030302020204" pitchFamily="66" charset="0"/>
              </a:rPr>
              <a:t>What is the phonics screening check?</a:t>
            </a:r>
            <a:endParaRPr lang="en-GB" sz="4000" b="1" dirty="0">
              <a:solidFill>
                <a:schemeClr val="bg1"/>
              </a:solidFill>
              <a:latin typeface="Comic Sans MS" panose="030F0702030302020204" pitchFamily="66" charset="0"/>
            </a:endParaRPr>
          </a:p>
        </p:txBody>
      </p:sp>
      <p:pic>
        <p:nvPicPr>
          <p:cNvPr id="8" name="Picture 7"/>
          <p:cNvPicPr>
            <a:picLocks noChangeAspect="1"/>
          </p:cNvPicPr>
          <p:nvPr/>
        </p:nvPicPr>
        <p:blipFill>
          <a:blip r:embed="rId2"/>
          <a:stretch>
            <a:fillRect/>
          </a:stretch>
        </p:blipFill>
        <p:spPr>
          <a:xfrm>
            <a:off x="0" y="5410200"/>
            <a:ext cx="1676400" cy="1447800"/>
          </a:xfrm>
          <a:prstGeom prst="rect">
            <a:avLst/>
          </a:prstGeom>
        </p:spPr>
      </p:pic>
      <p:sp>
        <p:nvSpPr>
          <p:cNvPr id="2" name="TextBox 1"/>
          <p:cNvSpPr txBox="1"/>
          <p:nvPr/>
        </p:nvSpPr>
        <p:spPr>
          <a:xfrm>
            <a:off x="205911" y="1434353"/>
            <a:ext cx="11573713" cy="3400931"/>
          </a:xfrm>
          <a:prstGeom prst="rect">
            <a:avLst/>
          </a:prstGeom>
          <a:noFill/>
        </p:spPr>
        <p:txBody>
          <a:bodyPr wrap="square" rtlCol="0">
            <a:spAutoFit/>
          </a:bodyPr>
          <a:lstStyle/>
          <a:p>
            <a:pPr marL="457200" indent="-457200">
              <a:buFont typeface="Arial" panose="020B0604020202020204" pitchFamily="34" charset="0"/>
              <a:buChar char="•"/>
            </a:pPr>
            <a:r>
              <a:rPr lang="en-GB" sz="3500" dirty="0" smtClean="0">
                <a:solidFill>
                  <a:schemeClr val="bg1"/>
                </a:solidFill>
                <a:latin typeface="Comic Sans MS" panose="030F0702030302020204" pitchFamily="66" charset="0"/>
              </a:rPr>
              <a:t>Consists of 40 words and non-words that your child will be asked to read one-on-one. We will try to make this as fun as possible so the children will not know they are being ‘tested’. </a:t>
            </a:r>
          </a:p>
          <a:p>
            <a:pPr marL="457200" indent="-457200">
              <a:buFont typeface="Arial" panose="020B0604020202020204" pitchFamily="34" charset="0"/>
              <a:buChar char="•"/>
            </a:pPr>
            <a:endParaRPr lang="en-GB" sz="3500" dirty="0">
              <a:solidFill>
                <a:schemeClr val="bg1"/>
              </a:solidFill>
              <a:latin typeface="Comic Sans MS" panose="030F0702030302020204" pitchFamily="66" charset="0"/>
            </a:endParaRPr>
          </a:p>
          <a:p>
            <a:endParaRPr lang="en-GB" sz="4000" dirty="0">
              <a:solidFill>
                <a:schemeClr val="bg1"/>
              </a:solidFill>
              <a:latin typeface="Comic Sans MS" panose="030F0702030302020204" pitchFamily="66" charset="0"/>
            </a:endParaRPr>
          </a:p>
        </p:txBody>
      </p:sp>
      <p:sp>
        <p:nvSpPr>
          <p:cNvPr id="7" name="TextBox 6"/>
          <p:cNvSpPr txBox="1"/>
          <p:nvPr/>
        </p:nvSpPr>
        <p:spPr>
          <a:xfrm>
            <a:off x="205911" y="4096871"/>
            <a:ext cx="11573713" cy="2862322"/>
          </a:xfrm>
          <a:prstGeom prst="rect">
            <a:avLst/>
          </a:prstGeom>
          <a:noFill/>
        </p:spPr>
        <p:txBody>
          <a:bodyPr wrap="square" rtlCol="0">
            <a:spAutoFit/>
          </a:bodyPr>
          <a:lstStyle/>
          <a:p>
            <a:pPr marL="457200" indent="-457200">
              <a:buFont typeface="Arial" panose="020B0604020202020204" pitchFamily="34" charset="0"/>
              <a:buChar char="•"/>
            </a:pPr>
            <a:r>
              <a:rPr lang="en-GB" sz="3500" dirty="0" smtClean="0">
                <a:solidFill>
                  <a:schemeClr val="bg1"/>
                </a:solidFill>
                <a:latin typeface="Comic Sans MS" panose="030F0702030302020204" pitchFamily="66" charset="0"/>
              </a:rPr>
              <a:t>Children will complete practice tests throughout the year. They will become familiar with its format and 	     will and will simply be asked to read with the       	</a:t>
            </a:r>
            <a:r>
              <a:rPr lang="en-GB" sz="3500" dirty="0">
                <a:solidFill>
                  <a:schemeClr val="bg1"/>
                </a:solidFill>
                <a:latin typeface="Comic Sans MS" panose="030F0702030302020204" pitchFamily="66" charset="0"/>
              </a:rPr>
              <a:t> </a:t>
            </a:r>
            <a:r>
              <a:rPr lang="en-GB" sz="3500" dirty="0" smtClean="0">
                <a:solidFill>
                  <a:schemeClr val="bg1"/>
                </a:solidFill>
                <a:latin typeface="Comic Sans MS" panose="030F0702030302020204" pitchFamily="66" charset="0"/>
              </a:rPr>
              <a:t>    teacher. </a:t>
            </a:r>
          </a:p>
          <a:p>
            <a:endParaRPr lang="en-GB" sz="40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1227656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910" y="-480626"/>
            <a:ext cx="11986089" cy="2055446"/>
          </a:xfrm>
        </p:spPr>
        <p:txBody>
          <a:bodyPr>
            <a:normAutofit/>
          </a:bodyPr>
          <a:lstStyle/>
          <a:p>
            <a:pPr marL="0" indent="0">
              <a:buNone/>
            </a:pPr>
            <a:r>
              <a:rPr lang="en-GB" sz="4000" b="1" dirty="0" smtClean="0">
                <a:solidFill>
                  <a:schemeClr val="bg1"/>
                </a:solidFill>
                <a:latin typeface="Comic Sans MS" panose="030F0702030302020204" pitchFamily="66" charset="0"/>
              </a:rPr>
              <a:t>What is the phonics screening check?</a:t>
            </a:r>
            <a:endParaRPr lang="en-GB" sz="4000" b="1" dirty="0">
              <a:solidFill>
                <a:schemeClr val="bg1"/>
              </a:solidFill>
              <a:latin typeface="Comic Sans MS" panose="030F0702030302020204" pitchFamily="66" charset="0"/>
            </a:endParaRPr>
          </a:p>
        </p:txBody>
      </p:sp>
      <p:pic>
        <p:nvPicPr>
          <p:cNvPr id="8" name="Picture 7"/>
          <p:cNvPicPr>
            <a:picLocks noChangeAspect="1"/>
          </p:cNvPicPr>
          <p:nvPr/>
        </p:nvPicPr>
        <p:blipFill>
          <a:blip r:embed="rId2"/>
          <a:stretch>
            <a:fillRect/>
          </a:stretch>
        </p:blipFill>
        <p:spPr>
          <a:xfrm>
            <a:off x="0" y="5410200"/>
            <a:ext cx="1676400" cy="1447800"/>
          </a:xfrm>
          <a:prstGeom prst="rect">
            <a:avLst/>
          </a:prstGeom>
        </p:spPr>
      </p:pic>
      <p:sp>
        <p:nvSpPr>
          <p:cNvPr id="2" name="TextBox 1"/>
          <p:cNvSpPr txBox="1"/>
          <p:nvPr/>
        </p:nvSpPr>
        <p:spPr>
          <a:xfrm>
            <a:off x="205910" y="1043912"/>
            <a:ext cx="11573713" cy="630942"/>
          </a:xfrm>
          <a:prstGeom prst="rect">
            <a:avLst/>
          </a:prstGeom>
          <a:noFill/>
        </p:spPr>
        <p:txBody>
          <a:bodyPr wrap="square" rtlCol="0">
            <a:spAutoFit/>
          </a:bodyPr>
          <a:lstStyle/>
          <a:p>
            <a:pPr marL="457200" indent="-457200">
              <a:buFont typeface="Arial" panose="020B0604020202020204" pitchFamily="34" charset="0"/>
              <a:buChar char="•"/>
            </a:pPr>
            <a:r>
              <a:rPr lang="en-GB" sz="3500" dirty="0" smtClean="0">
                <a:solidFill>
                  <a:schemeClr val="bg1"/>
                </a:solidFill>
                <a:latin typeface="Comic Sans MS" panose="030F0702030302020204" pitchFamily="66" charset="0"/>
              </a:rPr>
              <a:t>It checks that your child can:</a:t>
            </a:r>
            <a:endParaRPr lang="en-GB" sz="4000" dirty="0">
              <a:solidFill>
                <a:schemeClr val="bg1"/>
              </a:solidFill>
              <a:latin typeface="Comic Sans MS" panose="030F0702030302020204" pitchFamily="66" charset="0"/>
            </a:endParaRPr>
          </a:p>
        </p:txBody>
      </p:sp>
      <p:sp>
        <p:nvSpPr>
          <p:cNvPr id="7" name="TextBox 6"/>
          <p:cNvSpPr txBox="1"/>
          <p:nvPr/>
        </p:nvSpPr>
        <p:spPr>
          <a:xfrm>
            <a:off x="618286" y="1805665"/>
            <a:ext cx="11573713" cy="1785104"/>
          </a:xfrm>
          <a:prstGeom prst="rect">
            <a:avLst/>
          </a:prstGeom>
          <a:noFill/>
        </p:spPr>
        <p:txBody>
          <a:bodyPr wrap="square" rtlCol="0">
            <a:spAutoFit/>
          </a:bodyPr>
          <a:lstStyle/>
          <a:p>
            <a:pPr marL="457200" indent="-457200">
              <a:buFont typeface="Wingdings" panose="05000000000000000000" pitchFamily="2" charset="2"/>
              <a:buChar char="ü"/>
            </a:pPr>
            <a:r>
              <a:rPr lang="en-GB" sz="3500" dirty="0" smtClean="0">
                <a:solidFill>
                  <a:schemeClr val="bg1"/>
                </a:solidFill>
                <a:latin typeface="Comic Sans MS" panose="030F0702030302020204" pitchFamily="66" charset="0"/>
              </a:rPr>
              <a:t> Sound out an blend graphemes in order to read simple words.</a:t>
            </a:r>
          </a:p>
          <a:p>
            <a:endParaRPr lang="en-GB" sz="4000" dirty="0">
              <a:solidFill>
                <a:schemeClr val="bg1"/>
              </a:solidFill>
              <a:latin typeface="Comic Sans MS" panose="030F0702030302020204" pitchFamily="66" charset="0"/>
            </a:endParaRPr>
          </a:p>
        </p:txBody>
      </p:sp>
      <p:sp>
        <p:nvSpPr>
          <p:cNvPr id="6" name="TextBox 5"/>
          <p:cNvSpPr txBox="1"/>
          <p:nvPr/>
        </p:nvSpPr>
        <p:spPr>
          <a:xfrm>
            <a:off x="618285" y="3099358"/>
            <a:ext cx="11573713" cy="1169551"/>
          </a:xfrm>
          <a:prstGeom prst="rect">
            <a:avLst/>
          </a:prstGeom>
          <a:noFill/>
        </p:spPr>
        <p:txBody>
          <a:bodyPr wrap="square" rtlCol="0">
            <a:spAutoFit/>
          </a:bodyPr>
          <a:lstStyle/>
          <a:p>
            <a:pPr marL="457200" indent="-457200">
              <a:buFont typeface="Wingdings" panose="05000000000000000000" pitchFamily="2" charset="2"/>
              <a:buChar char="ü"/>
            </a:pPr>
            <a:r>
              <a:rPr lang="en-GB" sz="3500" dirty="0" smtClean="0">
                <a:solidFill>
                  <a:schemeClr val="bg1"/>
                </a:solidFill>
                <a:latin typeface="Comic Sans MS" panose="030F0702030302020204" pitchFamily="66" charset="0"/>
              </a:rPr>
              <a:t> Read phonically decodable one-syllable and two-syllable words (e.g. cat, sand, windmill)</a:t>
            </a:r>
            <a:endParaRPr lang="en-GB" sz="4000" dirty="0">
              <a:solidFill>
                <a:schemeClr val="bg1"/>
              </a:solidFill>
              <a:latin typeface="Comic Sans MS" panose="030F0702030302020204" pitchFamily="66" charset="0"/>
            </a:endParaRPr>
          </a:p>
        </p:txBody>
      </p:sp>
      <p:sp>
        <p:nvSpPr>
          <p:cNvPr id="9" name="TextBox 8"/>
          <p:cNvSpPr txBox="1"/>
          <p:nvPr/>
        </p:nvSpPr>
        <p:spPr>
          <a:xfrm>
            <a:off x="618286" y="4478025"/>
            <a:ext cx="11573713" cy="1708160"/>
          </a:xfrm>
          <a:prstGeom prst="rect">
            <a:avLst/>
          </a:prstGeom>
          <a:noFill/>
        </p:spPr>
        <p:txBody>
          <a:bodyPr wrap="square" rtlCol="0">
            <a:spAutoFit/>
          </a:bodyPr>
          <a:lstStyle/>
          <a:p>
            <a:pPr marL="457200" indent="-457200">
              <a:buFont typeface="Wingdings" panose="05000000000000000000" pitchFamily="2" charset="2"/>
              <a:buChar char="ü"/>
            </a:pPr>
            <a:r>
              <a:rPr lang="en-GB" sz="3500" dirty="0" smtClean="0">
                <a:solidFill>
                  <a:schemeClr val="bg1"/>
                </a:solidFill>
                <a:latin typeface="Comic Sans MS" panose="030F0702030302020204" pitchFamily="66" charset="0"/>
              </a:rPr>
              <a:t> Read a selection of nonsense words which are 	 	 sometimes referred to as pseudo words – we call    	 them alien words.</a:t>
            </a:r>
          </a:p>
        </p:txBody>
      </p:sp>
    </p:spTree>
    <p:extLst>
      <p:ext uri="{BB962C8B-B14F-4D97-AF65-F5344CB8AC3E}">
        <p14:creationId xmlns:p14="http://schemas.microsoft.com/office/powerpoint/2010/main" val="752125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7" grpId="0"/>
      <p:bldP spid="6"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911" y="-341923"/>
            <a:ext cx="11986089" cy="2055446"/>
          </a:xfrm>
        </p:spPr>
        <p:txBody>
          <a:bodyPr>
            <a:normAutofit/>
          </a:bodyPr>
          <a:lstStyle/>
          <a:p>
            <a:pPr marL="0" indent="0">
              <a:buNone/>
            </a:pPr>
            <a:r>
              <a:rPr lang="en-GB" sz="4000" b="1" dirty="0" smtClean="0">
                <a:solidFill>
                  <a:schemeClr val="bg1"/>
                </a:solidFill>
                <a:latin typeface="Comic Sans MS" panose="030F0702030302020204" pitchFamily="66" charset="0"/>
              </a:rPr>
              <a:t>What is the phonics screening check?</a:t>
            </a:r>
            <a:endParaRPr lang="en-GB" sz="4000" b="1" dirty="0">
              <a:solidFill>
                <a:schemeClr val="bg1"/>
              </a:solidFill>
              <a:latin typeface="Comic Sans MS" panose="030F0702030302020204" pitchFamily="66" charset="0"/>
            </a:endParaRPr>
          </a:p>
        </p:txBody>
      </p:sp>
      <p:pic>
        <p:nvPicPr>
          <p:cNvPr id="8" name="Picture 7"/>
          <p:cNvPicPr>
            <a:picLocks noChangeAspect="1"/>
          </p:cNvPicPr>
          <p:nvPr/>
        </p:nvPicPr>
        <p:blipFill>
          <a:blip r:embed="rId2"/>
          <a:stretch>
            <a:fillRect/>
          </a:stretch>
        </p:blipFill>
        <p:spPr>
          <a:xfrm>
            <a:off x="0" y="5410200"/>
            <a:ext cx="1676400" cy="1447800"/>
          </a:xfrm>
          <a:prstGeom prst="rect">
            <a:avLst/>
          </a:prstGeom>
        </p:spPr>
      </p:pic>
      <p:sp>
        <p:nvSpPr>
          <p:cNvPr id="2" name="TextBox 1"/>
          <p:cNvSpPr txBox="1"/>
          <p:nvPr/>
        </p:nvSpPr>
        <p:spPr>
          <a:xfrm>
            <a:off x="205911" y="1713523"/>
            <a:ext cx="11573713" cy="2785378"/>
          </a:xfrm>
          <a:prstGeom prst="rect">
            <a:avLst/>
          </a:prstGeom>
          <a:noFill/>
        </p:spPr>
        <p:txBody>
          <a:bodyPr wrap="square" rtlCol="0">
            <a:spAutoFit/>
          </a:bodyPr>
          <a:lstStyle/>
          <a:p>
            <a:r>
              <a:rPr lang="en-GB" sz="3500" dirty="0" smtClean="0">
                <a:solidFill>
                  <a:schemeClr val="bg1"/>
                </a:solidFill>
                <a:latin typeface="Comic Sans MS" panose="030F0702030302020204" pitchFamily="66" charset="0"/>
              </a:rPr>
              <a:t>Alien words are words that are phonically decodable but are not actual words with an associated meaning e.g. </a:t>
            </a:r>
            <a:r>
              <a:rPr lang="en-GB" sz="3500" dirty="0" err="1" smtClean="0">
                <a:solidFill>
                  <a:schemeClr val="bg1"/>
                </a:solidFill>
                <a:latin typeface="Comic Sans MS" panose="030F0702030302020204" pitchFamily="66" charset="0"/>
              </a:rPr>
              <a:t>brip</a:t>
            </a:r>
            <a:r>
              <a:rPr lang="en-GB" sz="3500" dirty="0" smtClean="0">
                <a:solidFill>
                  <a:schemeClr val="bg1"/>
                </a:solidFill>
                <a:latin typeface="Comic Sans MS" panose="030F0702030302020204" pitchFamily="66" charset="0"/>
              </a:rPr>
              <a:t>, </a:t>
            </a:r>
            <a:r>
              <a:rPr lang="en-GB" sz="3500" dirty="0" err="1" smtClean="0">
                <a:solidFill>
                  <a:schemeClr val="bg1"/>
                </a:solidFill>
                <a:latin typeface="Comic Sans MS" panose="030F0702030302020204" pitchFamily="66" charset="0"/>
              </a:rPr>
              <a:t>snorb</a:t>
            </a:r>
            <a:r>
              <a:rPr lang="en-GB" sz="3500" dirty="0" smtClean="0">
                <a:solidFill>
                  <a:schemeClr val="bg1"/>
                </a:solidFill>
                <a:latin typeface="Comic Sans MS" panose="030F0702030302020204" pitchFamily="66" charset="0"/>
              </a:rPr>
              <a:t>. They are included in the check specifically to assess whether your child can decode a word using phonics skills and not their memory. </a:t>
            </a:r>
            <a:endParaRPr lang="en-GB" sz="40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719128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118</TotalTime>
  <Words>641</Words>
  <Application>Microsoft Office PowerPoint</Application>
  <PresentationFormat>Widescreen</PresentationFormat>
  <Paragraphs>66</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Century Gothic</vt:lpstr>
      <vt:lpstr>Comic Sans MS</vt:lpstr>
      <vt:lpstr>Wingdings</vt:lpstr>
      <vt:lpstr>Wingdings 3</vt:lpstr>
      <vt:lpstr>Slice</vt:lpstr>
      <vt:lpstr>Year 1 Phonics Screening Check Information Evening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Any Questions?</vt:lpstr>
      <vt:lpstr>Any Questions?</vt:lpstr>
    </vt:vector>
  </TitlesOfParts>
  <Company>RM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 Phonics Screening Check Information Evening</dc:title>
  <dc:creator>Gemma Burton</dc:creator>
  <cp:lastModifiedBy>Gemma Burton</cp:lastModifiedBy>
  <cp:revision>13</cp:revision>
  <dcterms:created xsi:type="dcterms:W3CDTF">2024-09-16T20:07:53Z</dcterms:created>
  <dcterms:modified xsi:type="dcterms:W3CDTF">2025-02-17T07:48:26Z</dcterms:modified>
</cp:coreProperties>
</file>