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9"/>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6" r:id="rId28"/>
  </p:sldIdLst>
  <p:sldSz cx="9144000" cy="5143500" type="screen16x9"/>
  <p:notesSz cx="6858000" cy="9144000"/>
  <p:embeddedFontLst>
    <p:embeddedFont>
      <p:font typeface="Nunito" panose="020B0604020202020204" charset="0"/>
      <p:regular r:id="rId30"/>
      <p:bold r:id="rId31"/>
      <p:italic r:id="rId32"/>
      <p:boldItalic r:id="rId33"/>
    </p:embeddedFont>
    <p:embeddedFont>
      <p:font typeface="Cambria Math" panose="02040503050406030204" pitchFamily="18" charset="0"/>
      <p:regular r:id="rId34"/>
    </p:embeddedFont>
    <p:embeddedFont>
      <p:font typeface="Nunito Sans SemiBold"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4694" autoAdjust="0"/>
  </p:normalViewPr>
  <p:slideViewPr>
    <p:cSldViewPr snapToGrid="0">
      <p:cViewPr varScale="1">
        <p:scale>
          <a:sx n="100" d="100"/>
          <a:sy n="100" d="100"/>
        </p:scale>
        <p:origin x="94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465585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720562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2% of questions: identify and/ or explain how information or narrative content is related and contributes to meaning as a whole</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3 Reasoning SATs paper. </a:t>
            </a:r>
          </a:p>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some schools will want to remove the first bullet point, encouraging pupils not to revise at home and instead keep revision in school.</a:t>
            </a:r>
          </a:p>
        </p:txBody>
      </p:sp>
    </p:spTree>
    <p:extLst>
      <p:ext uri="{BB962C8B-B14F-4D97-AF65-F5344CB8AC3E}">
        <p14:creationId xmlns:p14="http://schemas.microsoft.com/office/powerpoint/2010/main" val="3702807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assets.publishing.service.gov.uk</a:t>
            </a:r>
            <a:r>
              <a:rPr lang="en-GB" dirty="0"/>
              <a:t>/government/uploads/system/uploads/</a:t>
            </a:r>
            <a:r>
              <a:rPr lang="en-GB" dirty="0" err="1"/>
              <a:t>attachment_data</a:t>
            </a:r>
            <a:r>
              <a:rPr lang="en-GB" dirty="0"/>
              <a:t>/file/1109963/2023_key_stage_2_access_arrangements_guidance.pdf)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2023 GPS SATs paper. </a:t>
            </a:r>
            <a:br>
              <a:rPr lang="en-GB" dirty="0"/>
            </a:br>
            <a:r>
              <a:rPr lang="en-GB" dirty="0"/>
              <a:t>For question 39, any appropriate subordinating conjunction can be used. </a:t>
            </a:r>
          </a:p>
          <a:p>
            <a:pPr marL="158750" indent="0">
              <a:buNone/>
            </a:pPr>
            <a:r>
              <a:rPr lang="en-GB" dirty="0"/>
              <a:t>For question 49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2023 Spelling SATs paper.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hirdspacelearning.com/blog/category/for-parent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mathshub.thirdspacelearning.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2024 Presentation for Parents, </a:t>
            </a:r>
            <a:r>
              <a:rPr lang="en-US" sz="4000" dirty="0" err="1">
                <a:solidFill>
                  <a:schemeClr val="bg1"/>
                </a:solidFill>
                <a:latin typeface="+mj-lt"/>
                <a:ea typeface="Arial"/>
                <a:cs typeface="Arial"/>
                <a:sym typeface="Arial"/>
              </a:rPr>
              <a:t>Carers</a:t>
            </a:r>
            <a:r>
              <a:rPr lang="en-US" sz="4000" dirty="0">
                <a:solidFill>
                  <a:schemeClr val="bg1"/>
                </a:solidFill>
                <a:latin typeface="+mj-lt"/>
                <a:ea typeface="Arial"/>
                <a:cs typeface="Arial"/>
                <a:sym typeface="Arial"/>
              </a:rPr>
              <a:t> &amp; Guardians</a:t>
            </a:r>
            <a:endParaRPr sz="3800" dirty="0">
              <a:solidFill>
                <a:schemeClr val="bg1"/>
              </a:solidFill>
              <a:latin typeface="+mj-lt"/>
              <a:ea typeface="Nunito Sans Light"/>
              <a:cs typeface="Nunito Sans Light"/>
              <a:sym typeface="Nunito Sans Light"/>
            </a:endParaRPr>
          </a:p>
        </p:txBody>
      </p:sp>
      <p:pic>
        <p:nvPicPr>
          <p:cNvPr id="1026" name="Picture 2" descr="colour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896" y="356953"/>
            <a:ext cx="2056364" cy="184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216F3-CC6E-466B-9BC1-3C4F9A01399A}"/>
              </a:ext>
            </a:extLst>
          </p:cNvPr>
          <p:cNvSpPr>
            <a:spLocks noGrp="1"/>
          </p:cNvSpPr>
          <p:nvPr>
            <p:ph type="title"/>
          </p:nvPr>
        </p:nvSpPr>
        <p:spPr/>
        <p:txBody>
          <a:bodyPr/>
          <a:lstStyle/>
          <a:p>
            <a:r>
              <a:rPr lang="en-GB" dirty="0"/>
              <a:t>Reading: Tuesday 14</a:t>
            </a:r>
            <a:r>
              <a:rPr lang="en-GB" baseline="30000" dirty="0"/>
              <a:t>th</a:t>
            </a:r>
            <a:r>
              <a:rPr lang="en-GB" dirty="0"/>
              <a:t> May </a:t>
            </a:r>
          </a:p>
        </p:txBody>
      </p:sp>
      <p:sp>
        <p:nvSpPr>
          <p:cNvPr id="3" name="Text Placeholder 2">
            <a:extLst>
              <a:ext uri="{FF2B5EF4-FFF2-40B4-BE49-F238E27FC236}">
                <a16:creationId xmlns:a16="http://schemas.microsoft.com/office/drawing/2014/main" xmlns=""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xmlns=""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xmlns=""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xmlns=""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6" name="Picture 5">
            <a:extLst>
              <a:ext uri="{FF2B5EF4-FFF2-40B4-BE49-F238E27FC236}">
                <a16:creationId xmlns:a16="http://schemas.microsoft.com/office/drawing/2014/main" xmlns="" id="{C5029A36-4A25-8443-87A6-BE555CAE69DB}"/>
              </a:ext>
            </a:extLst>
          </p:cNvPr>
          <p:cNvPicPr>
            <a:picLocks noChangeAspect="1"/>
          </p:cNvPicPr>
          <p:nvPr/>
        </p:nvPicPr>
        <p:blipFill>
          <a:blip r:embed="rId3"/>
          <a:stretch>
            <a:fillRect/>
          </a:stretch>
        </p:blipFill>
        <p:spPr>
          <a:xfrm>
            <a:off x="217850" y="1702464"/>
            <a:ext cx="3624241" cy="161923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xmlns="" id="{FBEBCD7F-DEA6-C84A-9DA2-BBD50E7D1CAE}"/>
              </a:ext>
            </a:extLst>
          </p:cNvPr>
          <p:cNvPicPr>
            <a:picLocks noChangeAspect="1"/>
          </p:cNvPicPr>
          <p:nvPr/>
        </p:nvPicPr>
        <p:blipFill>
          <a:blip r:embed="rId4"/>
          <a:stretch>
            <a:fillRect/>
          </a:stretch>
        </p:blipFill>
        <p:spPr>
          <a:xfrm>
            <a:off x="1122965" y="2978968"/>
            <a:ext cx="3449035" cy="213991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xmlns="" id="{8FEF3A6E-1107-144B-8877-62FC7EB4A41A}"/>
              </a:ext>
            </a:extLst>
          </p:cNvPr>
          <p:cNvPicPr>
            <a:picLocks noChangeAspect="1"/>
          </p:cNvPicPr>
          <p:nvPr/>
        </p:nvPicPr>
        <p:blipFill>
          <a:blip r:embed="rId5"/>
          <a:stretch>
            <a:fillRect/>
          </a:stretch>
        </p:blipFill>
        <p:spPr>
          <a:xfrm>
            <a:off x="4846227" y="1291090"/>
            <a:ext cx="4174931" cy="32516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xmlns=""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Bats Under the Bridge</a:t>
            </a:r>
          </a:p>
        </p:txBody>
      </p:sp>
      <p:sp>
        <p:nvSpPr>
          <p:cNvPr id="4" name="Slide Number Placeholder 3">
            <a:extLst>
              <a:ext uri="{FF2B5EF4-FFF2-40B4-BE49-F238E27FC236}">
                <a16:creationId xmlns:a16="http://schemas.microsoft.com/office/drawing/2014/main" xmlns=""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8" name="Picture 7">
            <a:extLst>
              <a:ext uri="{FF2B5EF4-FFF2-40B4-BE49-F238E27FC236}">
                <a16:creationId xmlns:a16="http://schemas.microsoft.com/office/drawing/2014/main" xmlns="" id="{196F9E59-4B77-8E44-90C7-5D110C10F153}"/>
              </a:ext>
            </a:extLst>
          </p:cNvPr>
          <p:cNvPicPr>
            <a:picLocks noChangeAspect="1"/>
          </p:cNvPicPr>
          <p:nvPr/>
        </p:nvPicPr>
        <p:blipFill>
          <a:blip r:embed="rId3"/>
          <a:stretch>
            <a:fillRect/>
          </a:stretch>
        </p:blipFill>
        <p:spPr>
          <a:xfrm>
            <a:off x="217850" y="1519356"/>
            <a:ext cx="4033853" cy="241915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xmlns="" id="{4A450D0F-D0F2-0B48-AD1E-A213FCDA1BC8}"/>
              </a:ext>
            </a:extLst>
          </p:cNvPr>
          <p:cNvPicPr>
            <a:picLocks noChangeAspect="1"/>
          </p:cNvPicPr>
          <p:nvPr/>
        </p:nvPicPr>
        <p:blipFill>
          <a:blip r:embed="rId4"/>
          <a:stretch>
            <a:fillRect/>
          </a:stretch>
        </p:blipFill>
        <p:spPr>
          <a:xfrm>
            <a:off x="4542382" y="1054233"/>
            <a:ext cx="4508217" cy="30350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xmlns=""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xmlns=""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7" name="Picture 6">
            <a:extLst>
              <a:ext uri="{FF2B5EF4-FFF2-40B4-BE49-F238E27FC236}">
                <a16:creationId xmlns:a16="http://schemas.microsoft.com/office/drawing/2014/main" xmlns="" id="{B32D30EE-179D-5D41-9943-51E443EC0630}"/>
              </a:ext>
            </a:extLst>
          </p:cNvPr>
          <p:cNvPicPr>
            <a:picLocks noChangeAspect="1"/>
          </p:cNvPicPr>
          <p:nvPr/>
        </p:nvPicPr>
        <p:blipFill>
          <a:blip r:embed="rId3"/>
          <a:stretch>
            <a:fillRect/>
          </a:stretch>
        </p:blipFill>
        <p:spPr>
          <a:xfrm>
            <a:off x="217850" y="1435166"/>
            <a:ext cx="3942077" cy="321206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xmlns="" id="{E3AA87E0-2FAE-454A-9505-57BEE519DDDB}"/>
              </a:ext>
            </a:extLst>
          </p:cNvPr>
          <p:cNvPicPr>
            <a:picLocks noChangeAspect="1"/>
          </p:cNvPicPr>
          <p:nvPr/>
        </p:nvPicPr>
        <p:blipFill>
          <a:blip r:embed="rId4"/>
          <a:stretch>
            <a:fillRect/>
          </a:stretch>
        </p:blipFill>
        <p:spPr>
          <a:xfrm>
            <a:off x="4756466" y="144362"/>
            <a:ext cx="3790636" cy="4854775"/>
          </a:xfrm>
          <a:prstGeom prst="rect">
            <a:avLst/>
          </a:prstGeom>
        </p:spPr>
      </p:pic>
    </p:spTree>
    <p:extLst>
      <p:ext uri="{BB962C8B-B14F-4D97-AF65-F5344CB8AC3E}">
        <p14:creationId xmlns:p14="http://schemas.microsoft.com/office/powerpoint/2010/main" val="403168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xmlns=""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2023 Reading SATs paper,</a:t>
            </a:r>
          </a:p>
          <a:p>
            <a:r>
              <a:rPr lang="en-GB" dirty="0">
                <a:solidFill>
                  <a:srgbClr val="283593"/>
                </a:solidFill>
              </a:rPr>
              <a:t>18% of marks could be gained from answering questions involving giving and explaining the meaning of words in context;</a:t>
            </a:r>
          </a:p>
          <a:p>
            <a:r>
              <a:rPr lang="en-GB" dirty="0">
                <a:solidFill>
                  <a:srgbClr val="283593"/>
                </a:solidFill>
              </a:rPr>
              <a:t>32%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46%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xmlns=""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EB9A0-7B25-442B-9EA0-309CC7F2590A}"/>
              </a:ext>
            </a:extLst>
          </p:cNvPr>
          <p:cNvSpPr>
            <a:spLocks noGrp="1"/>
          </p:cNvSpPr>
          <p:nvPr>
            <p:ph type="title"/>
          </p:nvPr>
        </p:nvSpPr>
        <p:spPr/>
        <p:txBody>
          <a:bodyPr/>
          <a:lstStyle/>
          <a:p>
            <a:r>
              <a:rPr lang="en-GB" dirty="0"/>
              <a:t>Maths: Wednesday 15</a:t>
            </a:r>
            <a:r>
              <a:rPr lang="en-GB" baseline="30000" dirty="0"/>
              <a:t>th</a:t>
            </a:r>
            <a:r>
              <a:rPr lang="en-GB" dirty="0"/>
              <a:t> May and Thursday 16</a:t>
            </a:r>
            <a:r>
              <a:rPr lang="en-GB" baseline="30000" dirty="0"/>
              <a:t>th</a:t>
            </a:r>
            <a:r>
              <a:rPr lang="en-GB" dirty="0"/>
              <a:t> May</a:t>
            </a:r>
          </a:p>
        </p:txBody>
      </p:sp>
      <p:sp>
        <p:nvSpPr>
          <p:cNvPr id="3" name="Text Placeholder 2">
            <a:extLst>
              <a:ext uri="{FF2B5EF4-FFF2-40B4-BE49-F238E27FC236}">
                <a16:creationId xmlns:a16="http://schemas.microsoft.com/office/drawing/2014/main" xmlns=""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15</a:t>
            </a:r>
            <a:r>
              <a:rPr lang="en-GB" baseline="30000" dirty="0"/>
              <a:t>th</a:t>
            </a:r>
            <a:r>
              <a:rPr lang="en-GB" dirty="0"/>
              <a:t> May</a:t>
            </a:r>
          </a:p>
          <a:p>
            <a:endParaRPr lang="en-GB" dirty="0"/>
          </a:p>
          <a:p>
            <a:r>
              <a:rPr lang="en-GB" dirty="0"/>
              <a:t>Paper 2: Reasoning (40 minutes) – Wednesday 15</a:t>
            </a:r>
            <a:r>
              <a:rPr lang="en-GB" baseline="30000" dirty="0"/>
              <a:t>th</a:t>
            </a:r>
            <a:r>
              <a:rPr lang="en-GB" dirty="0"/>
              <a:t> May</a:t>
            </a:r>
          </a:p>
          <a:p>
            <a:endParaRPr lang="en-GB" dirty="0"/>
          </a:p>
          <a:p>
            <a:r>
              <a:rPr lang="en-GB" dirty="0"/>
              <a:t>Paper 3: Reasoning (40 minutes) – Thursday 16</a:t>
            </a:r>
            <a:r>
              <a:rPr lang="en-GB" baseline="30000" dirty="0"/>
              <a:t>th</a:t>
            </a:r>
            <a:r>
              <a:rPr lang="en-GB" dirty="0"/>
              <a:t> May</a:t>
            </a:r>
          </a:p>
        </p:txBody>
      </p:sp>
      <p:sp>
        <p:nvSpPr>
          <p:cNvPr id="4" name="Slide Number Placeholder 3">
            <a:extLst>
              <a:ext uri="{FF2B5EF4-FFF2-40B4-BE49-F238E27FC236}">
                <a16:creationId xmlns:a16="http://schemas.microsoft.com/office/drawing/2014/main" xmlns=""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xmlns=""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xmlns=""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6" name="Picture 5">
            <a:extLst>
              <a:ext uri="{FF2B5EF4-FFF2-40B4-BE49-F238E27FC236}">
                <a16:creationId xmlns:a16="http://schemas.microsoft.com/office/drawing/2014/main" xmlns="" id="{FEC2E9A5-D067-2348-9F54-E10F0EC8251B}"/>
              </a:ext>
            </a:extLst>
          </p:cNvPr>
          <p:cNvPicPr>
            <a:picLocks noChangeAspect="1"/>
          </p:cNvPicPr>
          <p:nvPr/>
        </p:nvPicPr>
        <p:blipFill>
          <a:blip r:embed="rId3"/>
          <a:stretch>
            <a:fillRect/>
          </a:stretch>
        </p:blipFill>
        <p:spPr>
          <a:xfrm>
            <a:off x="2597786" y="2215299"/>
            <a:ext cx="3152756" cy="292820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xmlns="" id="{DE9B2B26-A0EF-8B4A-94FC-3F8CB06D17B8}"/>
              </a:ext>
            </a:extLst>
          </p:cNvPr>
          <p:cNvPicPr>
            <a:picLocks noChangeAspect="1"/>
          </p:cNvPicPr>
          <p:nvPr/>
        </p:nvPicPr>
        <p:blipFill>
          <a:blip r:embed="rId4"/>
          <a:stretch>
            <a:fillRect/>
          </a:stretch>
        </p:blipFill>
        <p:spPr>
          <a:xfrm>
            <a:off x="5844819" y="2215299"/>
            <a:ext cx="3296795" cy="18476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31566628-33C4-6B48-B3EF-0B1E6C28D909}"/>
              </a:ext>
            </a:extLst>
          </p:cNvPr>
          <p:cNvPicPr>
            <a:picLocks noChangeAspect="1"/>
          </p:cNvPicPr>
          <p:nvPr/>
        </p:nvPicPr>
        <p:blipFill>
          <a:blip r:embed="rId3"/>
          <a:stretch>
            <a:fillRect/>
          </a:stretch>
        </p:blipFill>
        <p:spPr>
          <a:xfrm>
            <a:off x="4691962" y="3001891"/>
            <a:ext cx="3813251" cy="1655322"/>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xmlns="" id="{8EA7A23B-CCEE-AD4B-AEE9-F8B5B0672424}"/>
              </a:ext>
            </a:extLst>
          </p:cNvPr>
          <p:cNvPicPr>
            <a:picLocks noChangeAspect="1"/>
          </p:cNvPicPr>
          <p:nvPr/>
        </p:nvPicPr>
        <p:blipFill>
          <a:blip r:embed="rId4"/>
          <a:stretch>
            <a:fillRect/>
          </a:stretch>
        </p:blipFill>
        <p:spPr>
          <a:xfrm>
            <a:off x="530783" y="3015905"/>
            <a:ext cx="3788041" cy="162729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xmlns="" id="{B396DB92-9B06-474A-9ABE-36293453C66A}"/>
              </a:ext>
            </a:extLst>
          </p:cNvPr>
          <p:cNvPicPr>
            <a:picLocks noChangeAspect="1"/>
          </p:cNvPicPr>
          <p:nvPr/>
        </p:nvPicPr>
        <p:blipFill>
          <a:blip r:embed="rId5"/>
          <a:stretch>
            <a:fillRect/>
          </a:stretch>
        </p:blipFill>
        <p:spPr>
          <a:xfrm>
            <a:off x="4691962" y="1156911"/>
            <a:ext cx="3788042" cy="1627295"/>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xmlns="" id="{D8321FE1-650C-A04F-B650-E9AFFEEAD355}"/>
              </a:ext>
            </a:extLst>
          </p:cNvPr>
          <p:cNvPicPr>
            <a:picLocks noChangeAspect="1"/>
          </p:cNvPicPr>
          <p:nvPr/>
        </p:nvPicPr>
        <p:blipFill>
          <a:blip r:embed="rId6"/>
          <a:stretch>
            <a:fillRect/>
          </a:stretch>
        </p:blipFill>
        <p:spPr>
          <a:xfrm>
            <a:off x="530783" y="1174078"/>
            <a:ext cx="3813251" cy="162880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xmlns=""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xmlns=""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xmlns=""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grpSp>
        <p:nvGrpSpPr>
          <p:cNvPr id="29" name="Group 28">
            <a:extLst>
              <a:ext uri="{FF2B5EF4-FFF2-40B4-BE49-F238E27FC236}">
                <a16:creationId xmlns:a16="http://schemas.microsoft.com/office/drawing/2014/main" xmlns="" id="{CA17912D-93B3-45AF-B046-E67593CEFED4}"/>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xmlns=""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7.800</a:t>
              </a:r>
            </a:p>
            <a:p>
              <a:pPr marL="0" indent="0">
                <a:lnSpc>
                  <a:spcPct val="100000"/>
                </a:lnSpc>
                <a:buFont typeface="Nunito"/>
                <a:buNone/>
              </a:pPr>
              <a:r>
                <a:rPr lang="en-GB" sz="1200" u="sng" dirty="0"/>
                <a:t>+ 6.958</a:t>
              </a:r>
              <a:r>
                <a:rPr lang="en-GB" sz="1200" u="sng" dirty="0">
                  <a:solidFill>
                    <a:schemeClr val="bg1"/>
                  </a:solidFill>
                </a:rPr>
                <a:t>.</a:t>
              </a:r>
            </a:p>
            <a:p>
              <a:pPr marL="0" indent="0">
                <a:lnSpc>
                  <a:spcPct val="100000"/>
                </a:lnSpc>
                <a:buFont typeface="Nunito"/>
                <a:buNone/>
              </a:pPr>
              <a:r>
                <a:rPr lang="en-GB" sz="1200" u="sng" dirty="0"/>
                <a:t> 14.758 </a:t>
              </a:r>
            </a:p>
            <a:p>
              <a:pPr marL="0" indent="0">
                <a:lnSpc>
                  <a:spcPct val="150000"/>
                </a:lnSpc>
                <a:buFont typeface="Nunito"/>
                <a:buNone/>
              </a:pPr>
              <a:r>
                <a:rPr lang="en-GB" sz="1200" baseline="30000" dirty="0"/>
                <a:t>     1</a:t>
              </a:r>
            </a:p>
          </p:txBody>
        </p:sp>
        <p:sp>
          <p:nvSpPr>
            <p:cNvPr id="28" name="TextBox 27">
              <a:extLst>
                <a:ext uri="{FF2B5EF4-FFF2-40B4-BE49-F238E27FC236}">
                  <a16:creationId xmlns:a16="http://schemas.microsoft.com/office/drawing/2014/main" xmlns=""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14.758</a:t>
              </a:r>
            </a:p>
          </p:txBody>
        </p:sp>
      </p:grpSp>
      <p:grpSp>
        <p:nvGrpSpPr>
          <p:cNvPr id="31" name="Group 30">
            <a:extLst>
              <a:ext uri="{FF2B5EF4-FFF2-40B4-BE49-F238E27FC236}">
                <a16:creationId xmlns:a16="http://schemas.microsoft.com/office/drawing/2014/main" xmlns="" id="{EF34D132-4F52-4B87-902B-9FA395C10DC7}"/>
              </a:ext>
            </a:extLst>
          </p:cNvPr>
          <p:cNvGrpSpPr/>
          <p:nvPr/>
        </p:nvGrpSpPr>
        <p:grpSpPr>
          <a:xfrm>
            <a:off x="5219763" y="1247209"/>
            <a:ext cx="2434802" cy="1139385"/>
            <a:chOff x="5219763" y="1247209"/>
            <a:chExt cx="2434802" cy="1139385"/>
          </a:xfrm>
        </p:grpSpPr>
        <p:sp>
          <p:nvSpPr>
            <p:cNvPr id="14" name="Text Placeholder 2">
              <a:extLst>
                <a:ext uri="{FF2B5EF4-FFF2-40B4-BE49-F238E27FC236}">
                  <a16:creationId xmlns:a16="http://schemas.microsoft.com/office/drawing/2014/main" xmlns="" id="{BAC7E6FA-E3FD-47CE-815E-85C43E52A580}"/>
                </a:ext>
              </a:extLst>
            </p:cNvPr>
            <p:cNvSpPr txBox="1">
              <a:spLocks/>
            </p:cNvSpPr>
            <p:nvPr/>
          </p:nvSpPr>
          <p:spPr>
            <a:xfrm>
              <a:off x="5219763" y="1644821"/>
              <a:ext cx="2434802"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Count on from 795 to 801</a:t>
              </a:r>
            </a:p>
          </p:txBody>
        </p:sp>
        <p:sp>
          <p:nvSpPr>
            <p:cNvPr id="30" name="TextBox 29">
              <a:extLst>
                <a:ext uri="{FF2B5EF4-FFF2-40B4-BE49-F238E27FC236}">
                  <a16:creationId xmlns:a16="http://schemas.microsoft.com/office/drawing/2014/main" xmlns="" id="{7B1FB633-1282-45F6-A240-985296EBD057}"/>
                </a:ext>
              </a:extLst>
            </p:cNvPr>
            <p:cNvSpPr txBox="1"/>
            <p:nvPr/>
          </p:nvSpPr>
          <p:spPr>
            <a:xfrm>
              <a:off x="5604090" y="1247209"/>
              <a:ext cx="621324" cy="276999"/>
            </a:xfrm>
            <a:prstGeom prst="rect">
              <a:avLst/>
            </a:prstGeom>
            <a:noFill/>
          </p:spPr>
          <p:txBody>
            <a:bodyPr wrap="square">
              <a:spAutoFit/>
            </a:bodyPr>
            <a:lstStyle/>
            <a:p>
              <a:r>
                <a:rPr lang="en-GB" sz="1200" dirty="0"/>
                <a:t>6</a:t>
              </a:r>
            </a:p>
          </p:txBody>
        </p:sp>
      </p:grpSp>
      <p:grpSp>
        <p:nvGrpSpPr>
          <p:cNvPr id="34" name="Group 33">
            <a:extLst>
              <a:ext uri="{FF2B5EF4-FFF2-40B4-BE49-F238E27FC236}">
                <a16:creationId xmlns:a16="http://schemas.microsoft.com/office/drawing/2014/main" xmlns="" id="{9E3589F5-E1F4-4DA7-A885-C56F8A7E1314}"/>
              </a:ext>
            </a:extLst>
          </p:cNvPr>
          <p:cNvGrpSpPr/>
          <p:nvPr/>
        </p:nvGrpSpPr>
        <p:grpSpPr>
          <a:xfrm>
            <a:off x="5255646" y="3506886"/>
            <a:ext cx="2646424" cy="935135"/>
            <a:chOff x="1034623" y="3532236"/>
            <a:chExt cx="2646424" cy="935135"/>
          </a:xfrm>
        </p:grpSpPr>
        <p:sp>
          <p:nvSpPr>
            <p:cNvPr id="19" name="Text Placeholder 2">
              <a:extLst>
                <a:ext uri="{FF2B5EF4-FFF2-40B4-BE49-F238E27FC236}">
                  <a16:creationId xmlns:a16="http://schemas.microsoft.com/office/drawing/2014/main" xmlns=""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48 ÷ 6 = 8</a:t>
              </a:r>
            </a:p>
            <a:p>
              <a:pPr marL="0" indent="0">
                <a:lnSpc>
                  <a:spcPct val="100000"/>
                </a:lnSpc>
                <a:buFont typeface="Nunito"/>
                <a:buNone/>
              </a:pPr>
              <a:r>
                <a:rPr lang="en-GB" sz="1200" dirty="0"/>
                <a:t>70 + 8 = 78</a:t>
              </a:r>
              <a:endParaRPr lang="en-GB" sz="1200" u="sng" dirty="0"/>
            </a:p>
          </p:txBody>
        </p:sp>
        <p:sp>
          <p:nvSpPr>
            <p:cNvPr id="32" name="TextBox 31">
              <a:extLst>
                <a:ext uri="{FF2B5EF4-FFF2-40B4-BE49-F238E27FC236}">
                  <a16:creationId xmlns:a16="http://schemas.microsoft.com/office/drawing/2014/main" xmlns=""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78</a:t>
              </a:r>
            </a:p>
          </p:txBody>
        </p:sp>
      </p:grpSp>
      <p:grpSp>
        <p:nvGrpSpPr>
          <p:cNvPr id="35" name="Group 34">
            <a:extLst>
              <a:ext uri="{FF2B5EF4-FFF2-40B4-BE49-F238E27FC236}">
                <a16:creationId xmlns:a16="http://schemas.microsoft.com/office/drawing/2014/main" xmlns="" id="{DF943A2A-E007-439D-8B94-5188B3B26456}"/>
              </a:ext>
            </a:extLst>
          </p:cNvPr>
          <p:cNvGrpSpPr/>
          <p:nvPr/>
        </p:nvGrpSpPr>
        <p:grpSpPr>
          <a:xfrm>
            <a:off x="936389" y="3428285"/>
            <a:ext cx="2780048" cy="1199275"/>
            <a:chOff x="5082006" y="3429792"/>
            <a:chExt cx="2780048" cy="1199275"/>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xmlns=""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5</m:t>
                          </m:r>
                        </m:num>
                        <m:den>
                          <m:r>
                            <m:rPr>
                              <m:nor/>
                            </m:rPr>
                            <a:rPr lang="en-GB" sz="1200" b="0" i="0" dirty="0" smtClean="0"/>
                            <m:t>8</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10</m:t>
                          </m:r>
                        </m:num>
                        <m:den>
                          <m:r>
                            <m:rPr>
                              <m:nor/>
                            </m:rPr>
                            <a:rPr lang="en-GB" sz="1200" b="0" i="0" dirty="0" smtClean="0"/>
                            <m:t>16</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10</m:t>
                          </m:r>
                        </m:num>
                        <m:den>
                          <m:r>
                            <m:rPr>
                              <m:nor/>
                            </m:rPr>
                            <a:rPr lang="en-GB" sz="1200" b="0" i="0" dirty="0" smtClean="0"/>
                            <m:t>16</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3</m:t>
                          </m:r>
                        </m:num>
                        <m:den>
                          <m:r>
                            <m:rPr>
                              <m:nor/>
                            </m:rPr>
                            <a:rPr lang="en-GB" sz="1200" b="0" i="0" dirty="0" smtClean="0"/>
                            <m:t>16</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dirty="0"/>
                            <m:t>1</m:t>
                          </m:r>
                          <m:r>
                            <m:rPr>
                              <m:nor/>
                            </m:rPr>
                            <a:rPr lang="en-GB" sz="1200" b="0" i="0" dirty="0" smtClean="0"/>
                            <m:t>3</m:t>
                          </m:r>
                        </m:num>
                        <m:den>
                          <m:r>
                            <m:rPr>
                              <m:nor/>
                            </m:rPr>
                            <a:rPr lang="en-GB" sz="1200" dirty="0"/>
                            <m:t>16</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B3E3E3BC-FE28-46CB-8B0C-F4F1D4876978}"/>
                    </a:ext>
                  </a:extLst>
                </p:cNvPr>
                <p:cNvSpPr txBox="1"/>
                <p:nvPr/>
              </p:nvSpPr>
              <p:spPr>
                <a:xfrm>
                  <a:off x="7240730" y="4182342"/>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dirty="0"/>
                              <m:t>1</m:t>
                            </m:r>
                            <m:r>
                              <m:rPr>
                                <m:nor/>
                              </m:rPr>
                              <a:rPr lang="en-GB" sz="1200" b="0" i="0" dirty="0" smtClean="0"/>
                              <m:t>3</m:t>
                            </m:r>
                          </m:num>
                          <m:den>
                            <m:r>
                              <m:rPr>
                                <m:nor/>
                              </m:rPr>
                              <a:rPr lang="en-GB" sz="1200" dirty="0"/>
                              <m:t>16</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40730" y="4182342"/>
                  <a:ext cx="621324" cy="446725"/>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xmlns=""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xmlns=""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5" name="Picture 4">
            <a:extLst>
              <a:ext uri="{FF2B5EF4-FFF2-40B4-BE49-F238E27FC236}">
                <a16:creationId xmlns:a16="http://schemas.microsoft.com/office/drawing/2014/main" xmlns="" id="{508BD219-ACE1-744F-917F-A0DC45C194C9}"/>
              </a:ext>
            </a:extLst>
          </p:cNvPr>
          <p:cNvPicPr>
            <a:picLocks noChangeAspect="1"/>
          </p:cNvPicPr>
          <p:nvPr/>
        </p:nvPicPr>
        <p:blipFill>
          <a:blip r:embed="rId3"/>
          <a:stretch>
            <a:fillRect/>
          </a:stretch>
        </p:blipFill>
        <p:spPr>
          <a:xfrm>
            <a:off x="217849" y="1247946"/>
            <a:ext cx="3990909" cy="188175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xmlns="" id="{F90D25CF-024E-7543-9E99-0EB286076C1D}"/>
              </a:ext>
            </a:extLst>
          </p:cNvPr>
          <p:cNvPicPr>
            <a:picLocks noChangeAspect="1"/>
          </p:cNvPicPr>
          <p:nvPr/>
        </p:nvPicPr>
        <p:blipFill>
          <a:blip r:embed="rId4"/>
          <a:stretch>
            <a:fillRect/>
          </a:stretch>
        </p:blipFill>
        <p:spPr>
          <a:xfrm>
            <a:off x="4328014" y="288220"/>
            <a:ext cx="4787705" cy="41159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xmlns=""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15</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16</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xmlns=""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xmlns=""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13</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16</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Monday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14</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15</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15</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16</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xmlns=""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EA07A330-C7FC-734E-A3FE-C964385AE1E5}"/>
              </a:ext>
            </a:extLst>
          </p:cNvPr>
          <p:cNvPicPr>
            <a:picLocks noChangeAspect="1"/>
          </p:cNvPicPr>
          <p:nvPr/>
        </p:nvPicPr>
        <p:blipFill>
          <a:blip r:embed="rId3"/>
          <a:stretch>
            <a:fillRect/>
          </a:stretch>
        </p:blipFill>
        <p:spPr>
          <a:xfrm>
            <a:off x="4622557" y="1184439"/>
            <a:ext cx="4043484" cy="1072646"/>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xmlns="" id="{D59F1A33-F853-0149-BB83-E6AD345826C8}"/>
              </a:ext>
            </a:extLst>
          </p:cNvPr>
          <p:cNvPicPr>
            <a:picLocks noChangeAspect="1"/>
          </p:cNvPicPr>
          <p:nvPr/>
        </p:nvPicPr>
        <p:blipFill>
          <a:blip r:embed="rId4"/>
          <a:stretch>
            <a:fillRect/>
          </a:stretch>
        </p:blipFill>
        <p:spPr>
          <a:xfrm>
            <a:off x="321127" y="1170620"/>
            <a:ext cx="3881145" cy="3617271"/>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xmlns=""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xmlns=""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xmlns=""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
        <p:nvSpPr>
          <p:cNvPr id="7" name="Text Placeholder 2">
            <a:extLst>
              <a:ext uri="{FF2B5EF4-FFF2-40B4-BE49-F238E27FC236}">
                <a16:creationId xmlns:a16="http://schemas.microsoft.com/office/drawing/2014/main" xmlns="" id="{9B39232F-C961-4FFC-B099-8023916A0EC2}"/>
              </a:ext>
            </a:extLst>
          </p:cNvPr>
          <p:cNvSpPr txBox="1">
            <a:spLocks/>
          </p:cNvSpPr>
          <p:nvPr/>
        </p:nvSpPr>
        <p:spPr>
          <a:xfrm>
            <a:off x="3006901" y="4404197"/>
            <a:ext cx="537460" cy="338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6   2</a:t>
            </a:r>
            <a:endParaRPr lang="en-GB" sz="1200" u="sng" dirty="0"/>
          </a:p>
        </p:txBody>
      </p:sp>
      <p:sp>
        <p:nvSpPr>
          <p:cNvPr id="9" name="Text Placeholder 2">
            <a:extLst>
              <a:ext uri="{FF2B5EF4-FFF2-40B4-BE49-F238E27FC236}">
                <a16:creationId xmlns:a16="http://schemas.microsoft.com/office/drawing/2014/main" xmlns="" id="{66004582-6EA4-400E-9A0B-42DA726726DE}"/>
              </a:ext>
            </a:extLst>
          </p:cNvPr>
          <p:cNvSpPr txBox="1">
            <a:spLocks/>
          </p:cNvSpPr>
          <p:nvPr/>
        </p:nvSpPr>
        <p:spPr>
          <a:xfrm>
            <a:off x="7163178" y="1771192"/>
            <a:ext cx="701583"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24,400</a:t>
            </a:r>
          </a:p>
        </p:txBody>
      </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xmlns=""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xmlns=""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5" name="Picture 4">
            <a:extLst>
              <a:ext uri="{FF2B5EF4-FFF2-40B4-BE49-F238E27FC236}">
                <a16:creationId xmlns:a16="http://schemas.microsoft.com/office/drawing/2014/main" xmlns="" id="{310EEC21-606D-1E43-A312-AC64586B14D7}"/>
              </a:ext>
            </a:extLst>
          </p:cNvPr>
          <p:cNvPicPr>
            <a:picLocks noChangeAspect="1"/>
          </p:cNvPicPr>
          <p:nvPr/>
        </p:nvPicPr>
        <p:blipFill>
          <a:blip r:embed="rId3"/>
          <a:stretch>
            <a:fillRect/>
          </a:stretch>
        </p:blipFill>
        <p:spPr>
          <a:xfrm>
            <a:off x="217850" y="1230180"/>
            <a:ext cx="4145512" cy="2408566"/>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xmlns="" id="{FC097807-07FE-3B49-AF56-DD64AF8DD74D}"/>
              </a:ext>
            </a:extLst>
          </p:cNvPr>
          <p:cNvPicPr>
            <a:picLocks noChangeAspect="1"/>
          </p:cNvPicPr>
          <p:nvPr/>
        </p:nvPicPr>
        <p:blipFill>
          <a:blip r:embed="rId4"/>
          <a:stretch>
            <a:fillRect/>
          </a:stretch>
        </p:blipFill>
        <p:spPr>
          <a:xfrm>
            <a:off x="4443727" y="1132903"/>
            <a:ext cx="4577431" cy="29111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xmlns=""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xmlns=""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5" name="Picture 4">
            <a:extLst>
              <a:ext uri="{FF2B5EF4-FFF2-40B4-BE49-F238E27FC236}">
                <a16:creationId xmlns:a16="http://schemas.microsoft.com/office/drawing/2014/main" xmlns="" id="{B7394923-34EF-844C-9912-0C07C88905B8}"/>
              </a:ext>
            </a:extLst>
          </p:cNvPr>
          <p:cNvPicPr>
            <a:picLocks noChangeAspect="1"/>
          </p:cNvPicPr>
          <p:nvPr/>
        </p:nvPicPr>
        <p:blipFill>
          <a:blip r:embed="rId3"/>
          <a:stretch>
            <a:fillRect/>
          </a:stretch>
        </p:blipFill>
        <p:spPr>
          <a:xfrm>
            <a:off x="217850" y="1271355"/>
            <a:ext cx="3741827" cy="2989161"/>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xmlns="" id="{43CE87E0-3998-AA4A-BF30-7E293105F8C2}"/>
              </a:ext>
            </a:extLst>
          </p:cNvPr>
          <p:cNvPicPr>
            <a:picLocks noChangeAspect="1"/>
          </p:cNvPicPr>
          <p:nvPr/>
        </p:nvPicPr>
        <p:blipFill>
          <a:blip r:embed="rId4"/>
          <a:stretch>
            <a:fillRect/>
          </a:stretch>
        </p:blipFill>
        <p:spPr>
          <a:xfrm>
            <a:off x="4085613" y="1206945"/>
            <a:ext cx="4935545" cy="23592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xmlns=""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xmlns=""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6" name="Picture 5">
            <a:extLst>
              <a:ext uri="{FF2B5EF4-FFF2-40B4-BE49-F238E27FC236}">
                <a16:creationId xmlns:a16="http://schemas.microsoft.com/office/drawing/2014/main" xmlns="" id="{39CC9966-71F4-9148-BB7C-A0C82A284A14}"/>
              </a:ext>
            </a:extLst>
          </p:cNvPr>
          <p:cNvPicPr>
            <a:picLocks noChangeAspect="1"/>
          </p:cNvPicPr>
          <p:nvPr/>
        </p:nvPicPr>
        <p:blipFill>
          <a:blip r:embed="rId3"/>
          <a:stretch>
            <a:fillRect/>
          </a:stretch>
        </p:blipFill>
        <p:spPr>
          <a:xfrm>
            <a:off x="217850" y="1271355"/>
            <a:ext cx="3908235" cy="317474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xmlns="" id="{3C6D8735-F16C-3248-BD55-1E72EC1A7130}"/>
              </a:ext>
            </a:extLst>
          </p:cNvPr>
          <p:cNvPicPr>
            <a:picLocks noChangeAspect="1"/>
          </p:cNvPicPr>
          <p:nvPr/>
        </p:nvPicPr>
        <p:blipFill>
          <a:blip r:embed="rId4"/>
          <a:stretch>
            <a:fillRect/>
          </a:stretch>
        </p:blipFill>
        <p:spPr>
          <a:xfrm>
            <a:off x="4335900" y="207250"/>
            <a:ext cx="4666597" cy="43580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xmlns=""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Attend any SATs meetings at school (or read any literature sent home).</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xmlns=""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xmlns=""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mental maths as you are shopping or cooking) is a good way to keep revision light. </a:t>
            </a:r>
          </a:p>
          <a:p>
            <a:r>
              <a:rPr lang="en-GB" dirty="0"/>
              <a:t>As we said before, avoid using past papers. There are plenty of free or inexpensive SATs practice materials for parents available. </a:t>
            </a:r>
          </a:p>
          <a:p>
            <a:r>
              <a:rPr lang="en-GB" dirty="0"/>
              <a:t>If you’re looking to support your child further with maths at home, there are lots of good websites with free Year 6 revision resources. Start with </a:t>
            </a:r>
            <a:r>
              <a:rPr lang="en-GB" dirty="0">
                <a:hlinkClick r:id="rId3"/>
              </a:rPr>
              <a:t>thirdspacelearning.com/blog/category/for-parents/</a:t>
            </a:r>
            <a:r>
              <a:rPr lang="en-GB" dirty="0"/>
              <a:t> or register free for the Third Space Learning Maths Hub (</a:t>
            </a:r>
            <a:r>
              <a:rPr lang="en-GB" dirty="0">
                <a:hlinkClick r:id="rId4"/>
              </a:rPr>
              <a:t>mathshub.thirdspacelearning.com</a:t>
            </a:r>
            <a:r>
              <a:rPr lang="en-GB" dirty="0"/>
              <a:t>)</a:t>
            </a:r>
          </a:p>
        </p:txBody>
      </p:sp>
      <p:sp>
        <p:nvSpPr>
          <p:cNvPr id="4" name="Slide Number Placeholder 3">
            <a:extLst>
              <a:ext uri="{FF2B5EF4-FFF2-40B4-BE49-F238E27FC236}">
                <a16:creationId xmlns:a16="http://schemas.microsoft.com/office/drawing/2014/main" xmlns="" id="{1F469071-4B03-48FD-B6E0-2203FBB449B7}"/>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xmlns=""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xmlns=""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xmlns=""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xmlns="" id="{A26D1D8E-F91E-4ED2-A531-3319FD876A50}"/>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xmlns=""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xmlns=""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xmlns=""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xmlns=""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xmlns=""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xmlns=""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0291D-AFEA-4124-B1F8-9952DA88D993}"/>
              </a:ext>
            </a:extLst>
          </p:cNvPr>
          <p:cNvSpPr>
            <a:spLocks noGrp="1"/>
          </p:cNvSpPr>
          <p:nvPr>
            <p:ph type="title"/>
          </p:nvPr>
        </p:nvSpPr>
        <p:spPr/>
        <p:txBody>
          <a:bodyPr/>
          <a:lstStyle/>
          <a:p>
            <a:r>
              <a:rPr lang="en-GB" dirty="0"/>
              <a:t>Grammar, Punctuation and Spelling: Monday 13</a:t>
            </a:r>
            <a:r>
              <a:rPr lang="en-GB" baseline="30000" dirty="0"/>
              <a:t>th</a:t>
            </a:r>
            <a:r>
              <a:rPr lang="en-GB" dirty="0"/>
              <a:t> May</a:t>
            </a:r>
          </a:p>
        </p:txBody>
      </p:sp>
      <p:sp>
        <p:nvSpPr>
          <p:cNvPr id="3" name="Text Placeholder 2">
            <a:extLst>
              <a:ext uri="{FF2B5EF4-FFF2-40B4-BE49-F238E27FC236}">
                <a16:creationId xmlns:a16="http://schemas.microsoft.com/office/drawing/2014/main" xmlns=""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xmlns=""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xmlns=""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xmlns=""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DF6FE183-6C7D-7D4B-B282-F3A140811F5C}"/>
              </a:ext>
            </a:extLst>
          </p:cNvPr>
          <p:cNvPicPr>
            <a:picLocks noChangeAspect="1"/>
          </p:cNvPicPr>
          <p:nvPr/>
        </p:nvPicPr>
        <p:blipFill>
          <a:blip r:embed="rId3"/>
          <a:stretch>
            <a:fillRect/>
          </a:stretch>
        </p:blipFill>
        <p:spPr>
          <a:xfrm>
            <a:off x="950839" y="3663343"/>
            <a:ext cx="4609317" cy="1178224"/>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xmlns="" id="{1A4C3DAF-2649-2946-8227-D6BFF3A947F5}"/>
              </a:ext>
            </a:extLst>
          </p:cNvPr>
          <p:cNvPicPr>
            <a:picLocks noChangeAspect="1"/>
          </p:cNvPicPr>
          <p:nvPr/>
        </p:nvPicPr>
        <p:blipFill>
          <a:blip r:embed="rId4"/>
          <a:stretch>
            <a:fillRect/>
          </a:stretch>
        </p:blipFill>
        <p:spPr>
          <a:xfrm>
            <a:off x="217850" y="1174079"/>
            <a:ext cx="4211735" cy="1713248"/>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xmlns="" id="{45173D53-7A4E-464D-9D86-30147B3A989B}"/>
              </a:ext>
            </a:extLst>
          </p:cNvPr>
          <p:cNvPicPr>
            <a:picLocks noChangeAspect="1"/>
          </p:cNvPicPr>
          <p:nvPr/>
        </p:nvPicPr>
        <p:blipFill>
          <a:blip r:embed="rId5"/>
          <a:stretch>
            <a:fillRect/>
          </a:stretch>
        </p:blipFill>
        <p:spPr>
          <a:xfrm>
            <a:off x="4138341" y="2241157"/>
            <a:ext cx="4787809" cy="117822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xmlns=""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xmlns=""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xmlns=""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xmlns="" id="{32506F66-DA2B-4F27-8604-E2CE54DA20FA}"/>
              </a:ext>
            </a:extLst>
          </p:cNvPr>
          <p:cNvGrpSpPr/>
          <p:nvPr/>
        </p:nvGrpSpPr>
        <p:grpSpPr>
          <a:xfrm>
            <a:off x="1291522" y="2252181"/>
            <a:ext cx="4568102" cy="2745036"/>
            <a:chOff x="1291522" y="2252181"/>
            <a:chExt cx="4568102" cy="2745036"/>
          </a:xfrm>
        </p:grpSpPr>
        <p:sp>
          <p:nvSpPr>
            <p:cNvPr id="8" name="Text Placeholder 2">
              <a:extLst>
                <a:ext uri="{FF2B5EF4-FFF2-40B4-BE49-F238E27FC236}">
                  <a16:creationId xmlns:a16="http://schemas.microsoft.com/office/drawing/2014/main" xmlns="" id="{1525917A-6D61-4BD2-9ADC-721FB961E2A4}"/>
                </a:ext>
              </a:extLst>
            </p:cNvPr>
            <p:cNvSpPr txBox="1">
              <a:spLocks/>
            </p:cNvSpPr>
            <p:nvPr/>
          </p:nvSpPr>
          <p:spPr>
            <a:xfrm>
              <a:off x="2163482" y="2252181"/>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xmlns="" id="{64E58BDC-7AF2-426A-AE9B-EEDBABE4F00E}"/>
                </a:ext>
              </a:extLst>
            </p:cNvPr>
            <p:cNvSpPr txBox="1">
              <a:spLocks/>
            </p:cNvSpPr>
            <p:nvPr/>
          </p:nvSpPr>
          <p:spPr>
            <a:xfrm>
              <a:off x="4223138" y="2696513"/>
              <a:ext cx="1636486"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Although, while</a:t>
              </a:r>
              <a:endParaRPr lang="en-GB" sz="1200" u="sng" dirty="0"/>
            </a:p>
          </p:txBody>
        </p:sp>
        <p:sp>
          <p:nvSpPr>
            <p:cNvPr id="10" name="Text Placeholder 2">
              <a:extLst>
                <a:ext uri="{FF2B5EF4-FFF2-40B4-BE49-F238E27FC236}">
                  <a16:creationId xmlns:a16="http://schemas.microsoft.com/office/drawing/2014/main" xmlns="" id="{647DA8BF-3FE4-4EAF-B58C-F5BE5B8C1C8B}"/>
                </a:ext>
              </a:extLst>
            </p:cNvPr>
            <p:cNvSpPr txBox="1">
              <a:spLocks/>
            </p:cNvSpPr>
            <p:nvPr/>
          </p:nvSpPr>
          <p:spPr>
            <a:xfrm>
              <a:off x="1291522" y="4329216"/>
              <a:ext cx="3749859" cy="6680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400" dirty="0"/>
                <a:t>Over two thousand years ago, Britain was invaded by the Romans.</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xmlns=""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xmlns=""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5" name="Picture 4">
            <a:extLst>
              <a:ext uri="{FF2B5EF4-FFF2-40B4-BE49-F238E27FC236}">
                <a16:creationId xmlns:a16="http://schemas.microsoft.com/office/drawing/2014/main" xmlns="" id="{711C42A7-E2DA-5F4C-B374-CCD73F8E540F}"/>
              </a:ext>
            </a:extLst>
          </p:cNvPr>
          <p:cNvPicPr>
            <a:picLocks noChangeAspect="1"/>
          </p:cNvPicPr>
          <p:nvPr/>
        </p:nvPicPr>
        <p:blipFill>
          <a:blip r:embed="rId3"/>
          <a:stretch>
            <a:fillRect/>
          </a:stretch>
        </p:blipFill>
        <p:spPr>
          <a:xfrm>
            <a:off x="217850" y="1758463"/>
            <a:ext cx="4187508" cy="1857838"/>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xmlns="" id="{68FB1DD0-C0A6-3948-92F2-B80038008155}"/>
              </a:ext>
            </a:extLst>
          </p:cNvPr>
          <p:cNvPicPr>
            <a:picLocks noChangeAspect="1"/>
          </p:cNvPicPr>
          <p:nvPr/>
        </p:nvPicPr>
        <p:blipFill>
          <a:blip r:embed="rId4"/>
          <a:stretch>
            <a:fillRect/>
          </a:stretch>
        </p:blipFill>
        <p:spPr>
          <a:xfrm>
            <a:off x="4989156" y="2348059"/>
            <a:ext cx="2722454" cy="23151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874</TotalTime>
  <Words>2769</Words>
  <Application>Microsoft Office PowerPoint</Application>
  <PresentationFormat>On-screen Show (16:9)</PresentationFormat>
  <Paragraphs>270</Paragraphs>
  <Slides>27</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Nunito</vt:lpstr>
      <vt:lpstr>Nunito Sans Light</vt:lpstr>
      <vt:lpstr>Cambria Math</vt:lpstr>
      <vt:lpstr>Nunito Sans SemiBold</vt:lpstr>
      <vt:lpstr>Arial</vt:lpstr>
      <vt:lpstr>Wingdings</vt:lpstr>
      <vt:lpstr>TSL</vt:lpstr>
      <vt:lpstr>  Year 6 SATs 2024 Presentation for Parents, Carers &amp; Guardians</vt:lpstr>
      <vt:lpstr>What are the SATs? </vt:lpstr>
      <vt:lpstr>When and how the SATs are completed</vt:lpstr>
      <vt:lpstr>Specific arrangements for SATs</vt:lpstr>
      <vt:lpstr>The results</vt:lpstr>
      <vt:lpstr>Grammar, Punctuation and Spelling: Monday 13th May</vt:lpstr>
      <vt:lpstr>Grammar, Punctuation and Spelling: Paper 1 (GPS)</vt:lpstr>
      <vt:lpstr>Grammar, Punctuation and Spelling: Paper 1 (GPS)</vt:lpstr>
      <vt:lpstr>Grammar, Punctuation and Spelling: Paper 2 (spelling)</vt:lpstr>
      <vt:lpstr>Reading: Tuesday 14th May </vt:lpstr>
      <vt:lpstr>Reading </vt:lpstr>
      <vt:lpstr>Reading </vt:lpstr>
      <vt:lpstr>Reading </vt:lpstr>
      <vt:lpstr>Reading </vt:lpstr>
      <vt:lpstr>Maths: Wednesday 15th May and Thursday 16th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Advice for Year 6 children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Ramona Indries</dc:creator>
  <cp:lastModifiedBy>Ramona Indries</cp:lastModifiedBy>
  <cp:revision>17</cp:revision>
  <dcterms:modified xsi:type="dcterms:W3CDTF">2023-09-13T08:27:01Z</dcterms:modified>
</cp:coreProperties>
</file>